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4"/>
  </p:sldMasterIdLst>
  <p:notesMasterIdLst>
    <p:notesMasterId r:id="rId10"/>
  </p:notesMasterIdLst>
  <p:handoutMasterIdLst>
    <p:handoutMasterId r:id="rId11"/>
  </p:handoutMasterIdLst>
  <p:sldIdLst>
    <p:sldId id="940" r:id="rId5"/>
    <p:sldId id="1238" r:id="rId6"/>
    <p:sldId id="358" r:id="rId7"/>
    <p:sldId id="521" r:id="rId8"/>
    <p:sldId id="1237" r:id="rId9"/>
  </p:sldIdLst>
  <p:sldSz cx="9144000" cy="5715000" type="screen16x10"/>
  <p:notesSz cx="6805613" cy="9944100"/>
  <p:custDataLst>
    <p:tags r:id="rId12"/>
  </p:custDataLst>
  <p:defaultTextStyle>
    <a:defPPr>
      <a:defRPr lang="it-IT"/>
    </a:defPPr>
    <a:lvl1pPr marL="0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7">
          <p15:clr>
            <a:srgbClr val="A4A3A4"/>
          </p15:clr>
        </p15:guide>
        <p15:guide id="2" orient="horz" pos="571">
          <p15:clr>
            <a:srgbClr val="A4A3A4"/>
          </p15:clr>
        </p15:guide>
        <p15:guide id="3" orient="horz" pos="2004" userDrawn="1">
          <p15:clr>
            <a:srgbClr val="A4A3A4"/>
          </p15:clr>
        </p15:guide>
        <p15:guide id="4" pos="370">
          <p15:clr>
            <a:srgbClr val="A4A3A4"/>
          </p15:clr>
        </p15:guide>
        <p15:guide id="5" pos="5540">
          <p15:clr>
            <a:srgbClr val="A4A3A4"/>
          </p15:clr>
        </p15:guide>
        <p15:guide id="6" pos="2847">
          <p15:clr>
            <a:srgbClr val="A4A3A4"/>
          </p15:clr>
        </p15:guide>
        <p15:guide id="7" pos="274">
          <p15:clr>
            <a:srgbClr val="A4A3A4"/>
          </p15:clr>
        </p15:guide>
        <p15:guide id="8" orient="horz" pos="526">
          <p15:clr>
            <a:srgbClr val="A4A3A4"/>
          </p15:clr>
        </p15:guide>
        <p15:guide id="9" orient="horz" pos="3599">
          <p15:clr>
            <a:srgbClr val="A4A3A4"/>
          </p15:clr>
        </p15:guide>
        <p15:guide id="10" orient="horz" pos="1346" userDrawn="1">
          <p15:clr>
            <a:srgbClr val="A4A3A4"/>
          </p15:clr>
        </p15:guide>
        <p15:guide id="11" orient="horz" pos="1011">
          <p15:clr>
            <a:srgbClr val="A4A3A4"/>
          </p15:clr>
        </p15:guide>
        <p15:guide id="12" pos="3284">
          <p15:clr>
            <a:srgbClr val="A4A3A4"/>
          </p15:clr>
        </p15:guide>
        <p15:guide id="13" pos="2861">
          <p15:clr>
            <a:srgbClr val="A4A3A4"/>
          </p15:clr>
        </p15:guide>
        <p15:guide id="14" pos="2404">
          <p15:clr>
            <a:srgbClr val="A4A3A4"/>
          </p15:clr>
        </p15:guide>
        <p15:guide id="15" pos="2228">
          <p15:clr>
            <a:srgbClr val="A4A3A4"/>
          </p15:clr>
        </p15:guide>
        <p15:guide id="16" orient="horz" pos="3228">
          <p15:clr>
            <a:srgbClr val="A4A3A4"/>
          </p15:clr>
        </p15:guide>
        <p15:guide id="17" orient="horz">
          <p15:clr>
            <a:srgbClr val="A4A3A4"/>
          </p15:clr>
        </p15:guide>
        <p15:guide id="18" pos="344">
          <p15:clr>
            <a:srgbClr val="A4A3A4"/>
          </p15:clr>
        </p15:guide>
        <p15:guide id="19" pos="2941">
          <p15:clr>
            <a:srgbClr val="A4A3A4"/>
          </p15:clr>
        </p15:guide>
        <p15:guide id="20" pos="2870">
          <p15:clr>
            <a:srgbClr val="A4A3A4"/>
          </p15:clr>
        </p15:guide>
        <p15:guide id="21" pos="5466">
          <p15:clr>
            <a:srgbClr val="A4A3A4"/>
          </p15:clr>
        </p15:guide>
        <p15:guide id="22" pos="321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ütten, Anna" initials="KA" lastIdx="4" clrIdx="0">
    <p:extLst>
      <p:ext uri="{19B8F6BF-5375-455C-9EA6-DF929625EA0E}">
        <p15:presenceInfo xmlns:p15="http://schemas.microsoft.com/office/powerpoint/2012/main" userId="Krütten, Anna" providerId="None"/>
      </p:ext>
    </p:extLst>
  </p:cmAuthor>
  <p:cmAuthor id="2" name="Kohler, Manuela" initials="KM" lastIdx="13" clrIdx="1">
    <p:extLst>
      <p:ext uri="{19B8F6BF-5375-455C-9EA6-DF929625EA0E}">
        <p15:presenceInfo xmlns:p15="http://schemas.microsoft.com/office/powerpoint/2012/main" userId="S-1-5-21-1664701800-1089567982-782984527-362589" providerId="AD"/>
      </p:ext>
    </p:extLst>
  </p:cmAuthor>
  <p:cmAuthor id="3" name="Guido Kleinhietpaß" initials="KH" lastIdx="2" clrIdx="2">
    <p:extLst>
      <p:ext uri="{19B8F6BF-5375-455C-9EA6-DF929625EA0E}">
        <p15:presenceInfo xmlns:p15="http://schemas.microsoft.com/office/powerpoint/2012/main" userId="Guido Kleinhietpaß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0005"/>
    <a:srgbClr val="007334"/>
    <a:srgbClr val="009C47"/>
    <a:srgbClr val="000000"/>
    <a:srgbClr val="FF2600"/>
    <a:srgbClr val="565656"/>
    <a:srgbClr val="8CAFCF"/>
    <a:srgbClr val="A0C471"/>
    <a:srgbClr val="A3C7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03" autoAdjust="0"/>
    <p:restoredTop sz="96395" autoAdjust="0"/>
  </p:normalViewPr>
  <p:slideViewPr>
    <p:cSldViewPr snapToGrid="0">
      <p:cViewPr varScale="1">
        <p:scale>
          <a:sx n="154" d="100"/>
          <a:sy n="154" d="100"/>
        </p:scale>
        <p:origin x="1144" y="184"/>
      </p:cViewPr>
      <p:guideLst>
        <p:guide orient="horz" pos="137"/>
        <p:guide orient="horz" pos="571"/>
        <p:guide orient="horz" pos="2004"/>
        <p:guide pos="370"/>
        <p:guide pos="5540"/>
        <p:guide pos="2847"/>
        <p:guide pos="274"/>
        <p:guide orient="horz" pos="526"/>
        <p:guide orient="horz" pos="3599"/>
        <p:guide orient="horz" pos="1346"/>
        <p:guide orient="horz" pos="1011"/>
        <p:guide pos="3284"/>
        <p:guide pos="2861"/>
        <p:guide pos="2404"/>
        <p:guide pos="2228"/>
        <p:guide orient="horz" pos="3228"/>
        <p:guide orient="horz"/>
        <p:guide pos="344"/>
        <p:guide pos="2941"/>
        <p:guide pos="2870"/>
        <p:guide pos="5466"/>
        <p:guide pos="32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2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AA34E-7CA5-4F10-BAA7-8C083A6F5500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FDFBF-1584-4140-9E82-666584DEC04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978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D87A1-5946-8B41-97D8-D5682384E5C0}" type="datetimeFigureOut">
              <a:rPr lang="it-IT" smtClean="0"/>
              <a:t>22/09/23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243013"/>
            <a:ext cx="53673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4EE03-DD53-7144-BB6B-949A5636631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6427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4EE03-DD53-7144-BB6B-949A5636631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54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4EE03-DD53-7144-BB6B-949A5636631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5467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4EE03-DD53-7144-BB6B-949A5636631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4787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4EE03-DD53-7144-BB6B-949A5636631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087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5.emf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5" Type="http://schemas.openxmlformats.org/officeDocument/2006/relationships/image" Target="../media/image5.emf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360° Vis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erade Verbindung 16"/>
          <p:cNvCxnSpPr/>
          <p:nvPr userDrawn="1"/>
        </p:nvCxnSpPr>
        <p:spPr>
          <a:xfrm>
            <a:off x="0" y="523104"/>
            <a:ext cx="91440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0"/>
          <p:cNvCxnSpPr/>
          <p:nvPr userDrawn="1"/>
        </p:nvCxnSpPr>
        <p:spPr>
          <a:xfrm>
            <a:off x="0" y="523104"/>
            <a:ext cx="91440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 userDrawn="1"/>
        </p:nvSpPr>
        <p:spPr>
          <a:xfrm>
            <a:off x="3917462" y="5412154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400" dirty="0">
              <a:solidFill>
                <a:schemeClr val="bg2"/>
              </a:solidFill>
            </a:endParaRPr>
          </a:p>
        </p:txBody>
      </p:sp>
      <p:cxnSp>
        <p:nvCxnSpPr>
          <p:cNvPr id="30" name="Gerade Verbindung 29"/>
          <p:cNvCxnSpPr/>
          <p:nvPr userDrawn="1"/>
        </p:nvCxnSpPr>
        <p:spPr>
          <a:xfrm>
            <a:off x="0" y="523104"/>
            <a:ext cx="91440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10"/>
          <p:cNvCxnSpPr/>
          <p:nvPr userDrawn="1"/>
        </p:nvCxnSpPr>
        <p:spPr>
          <a:xfrm>
            <a:off x="0" y="523104"/>
            <a:ext cx="91440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Bild 31" descr="CA_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926" y="239713"/>
            <a:ext cx="460412" cy="460412"/>
          </a:xfrm>
          <a:prstGeom prst="rect">
            <a:avLst/>
          </a:prstGeom>
        </p:spPr>
      </p:pic>
      <p:pic>
        <p:nvPicPr>
          <p:cNvPr id="33" name="Bild 32" descr="CA Controller akademie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88" y="437526"/>
            <a:ext cx="2749550" cy="195049"/>
          </a:xfrm>
          <a:prstGeom prst="rect">
            <a:avLst/>
          </a:prstGeom>
        </p:spPr>
      </p:pic>
      <p:sp>
        <p:nvSpPr>
          <p:cNvPr id="39" name="Rechteck 38"/>
          <p:cNvSpPr/>
          <p:nvPr userDrawn="1"/>
        </p:nvSpPr>
        <p:spPr>
          <a:xfrm>
            <a:off x="0" y="932555"/>
            <a:ext cx="175260" cy="563805"/>
          </a:xfrm>
          <a:prstGeom prst="rect">
            <a:avLst/>
          </a:prstGeom>
          <a:solidFill>
            <a:srgbClr val="E11E00"/>
          </a:solidFill>
          <a:ln w="50800" cap="flat" cmpd="sng" algn="ctr">
            <a:noFill/>
            <a:prstDash val="solid"/>
            <a:headEnd type="triangle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rgbClr val="3A3A3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0" name="Bild 39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7" r="4410" b="17035"/>
          <a:stretch/>
        </p:blipFill>
        <p:spPr>
          <a:xfrm>
            <a:off x="175259" y="930055"/>
            <a:ext cx="8968741" cy="3123682"/>
          </a:xfrm>
          <a:prstGeom prst="rect">
            <a:avLst/>
          </a:prstGeom>
        </p:spPr>
      </p:pic>
      <p:sp>
        <p:nvSpPr>
          <p:cNvPr id="43" name="Textplatzhalter 42"/>
          <p:cNvSpPr>
            <a:spLocks noGrp="1"/>
          </p:cNvSpPr>
          <p:nvPr>
            <p:ph type="body" sz="quarter" idx="10" hasCustomPrompt="1"/>
          </p:nvPr>
        </p:nvSpPr>
        <p:spPr>
          <a:xfrm>
            <a:off x="508822" y="4156869"/>
            <a:ext cx="7466012" cy="943397"/>
          </a:xfrm>
          <a:prstGeom prst="rect">
            <a:avLst/>
          </a:prstGeom>
        </p:spPr>
        <p:txBody>
          <a:bodyPr/>
          <a:lstStyle>
            <a:lvl1pPr>
              <a:defRPr sz="2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Hier steht der Titel der </a:t>
            </a:r>
            <a:r>
              <a:rPr lang="de-DE" dirty="0" err="1"/>
              <a:t>Powerpoint</a:t>
            </a:r>
            <a:r>
              <a:rPr lang="de-DE" dirty="0"/>
              <a:t> Präsentation.</a:t>
            </a:r>
          </a:p>
        </p:txBody>
      </p:sp>
      <p:sp>
        <p:nvSpPr>
          <p:cNvPr id="19" name="Textfeld 18"/>
          <p:cNvSpPr txBox="1"/>
          <p:nvPr userDrawn="1"/>
        </p:nvSpPr>
        <p:spPr>
          <a:xfrm>
            <a:off x="493837" y="5322261"/>
            <a:ext cx="43532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baseline="0" dirty="0">
                <a:solidFill>
                  <a:schemeClr val="bg1">
                    <a:lumMod val="65000"/>
                  </a:schemeClr>
                </a:solidFill>
              </a:rPr>
              <a:t>Jörg Hanken</a:t>
            </a:r>
            <a:endParaRPr lang="de-DE" sz="18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Textfeld 19"/>
          <p:cNvSpPr txBox="1"/>
          <p:nvPr userDrawn="1"/>
        </p:nvSpPr>
        <p:spPr>
          <a:xfrm>
            <a:off x="6230721" y="5324135"/>
            <a:ext cx="26480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000" kern="1000" spc="5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www.controllerakademie.de</a:t>
            </a:r>
            <a:endParaRPr lang="de-DE" sz="1000" kern="1000" spc="5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60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eigenes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erade Verbindung 16"/>
          <p:cNvCxnSpPr/>
          <p:nvPr userDrawn="1"/>
        </p:nvCxnSpPr>
        <p:spPr>
          <a:xfrm>
            <a:off x="0" y="523104"/>
            <a:ext cx="91440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0"/>
          <p:cNvCxnSpPr/>
          <p:nvPr userDrawn="1"/>
        </p:nvCxnSpPr>
        <p:spPr>
          <a:xfrm>
            <a:off x="0" y="523104"/>
            <a:ext cx="91440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 userDrawn="1"/>
        </p:nvSpPr>
        <p:spPr>
          <a:xfrm>
            <a:off x="3917462" y="5412154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400" dirty="0">
              <a:solidFill>
                <a:schemeClr val="bg2"/>
              </a:solidFill>
            </a:endParaRPr>
          </a:p>
        </p:txBody>
      </p:sp>
      <p:cxnSp>
        <p:nvCxnSpPr>
          <p:cNvPr id="30" name="Gerade Verbindung 29"/>
          <p:cNvCxnSpPr/>
          <p:nvPr userDrawn="1"/>
        </p:nvCxnSpPr>
        <p:spPr>
          <a:xfrm>
            <a:off x="0" y="523104"/>
            <a:ext cx="91440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10"/>
          <p:cNvCxnSpPr/>
          <p:nvPr userDrawn="1"/>
        </p:nvCxnSpPr>
        <p:spPr>
          <a:xfrm>
            <a:off x="0" y="523104"/>
            <a:ext cx="91440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Bild 31" descr="CA_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926" y="239713"/>
            <a:ext cx="460412" cy="460412"/>
          </a:xfrm>
          <a:prstGeom prst="rect">
            <a:avLst/>
          </a:prstGeom>
        </p:spPr>
      </p:pic>
      <p:pic>
        <p:nvPicPr>
          <p:cNvPr id="33" name="Bild 32" descr="CA Controller akademie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88" y="437526"/>
            <a:ext cx="2749550" cy="195049"/>
          </a:xfrm>
          <a:prstGeom prst="rect">
            <a:avLst/>
          </a:prstGeom>
        </p:spPr>
      </p:pic>
      <p:sp>
        <p:nvSpPr>
          <p:cNvPr id="39" name="Rechteck 38"/>
          <p:cNvSpPr/>
          <p:nvPr userDrawn="1"/>
        </p:nvSpPr>
        <p:spPr>
          <a:xfrm>
            <a:off x="0" y="932555"/>
            <a:ext cx="175260" cy="563805"/>
          </a:xfrm>
          <a:prstGeom prst="rect">
            <a:avLst/>
          </a:prstGeom>
          <a:solidFill>
            <a:srgbClr val="E11E00"/>
          </a:solidFill>
          <a:ln w="50800" cap="flat" cmpd="sng" algn="ctr">
            <a:noFill/>
            <a:prstDash val="solid"/>
            <a:headEnd type="triangle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rgbClr val="3A3A3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" name="Textplatzhalter 42"/>
          <p:cNvSpPr>
            <a:spLocks noGrp="1"/>
          </p:cNvSpPr>
          <p:nvPr>
            <p:ph type="body" sz="quarter" idx="10" hasCustomPrompt="1"/>
          </p:nvPr>
        </p:nvSpPr>
        <p:spPr>
          <a:xfrm>
            <a:off x="508822" y="4156869"/>
            <a:ext cx="7466012" cy="936642"/>
          </a:xfrm>
          <a:prstGeom prst="rect">
            <a:avLst/>
          </a:prstGeom>
        </p:spPr>
        <p:txBody>
          <a:bodyPr/>
          <a:lstStyle>
            <a:lvl1pPr>
              <a:defRPr sz="2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Hier steht der Titel der </a:t>
            </a:r>
            <a:r>
              <a:rPr lang="de-DE" dirty="0" err="1"/>
              <a:t>Powerpoint</a:t>
            </a:r>
            <a:r>
              <a:rPr lang="de-DE" dirty="0"/>
              <a:t> Präsentation.</a:t>
            </a:r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11"/>
          </p:nvPr>
        </p:nvSpPr>
        <p:spPr>
          <a:xfrm>
            <a:off x="175260" y="932554"/>
            <a:ext cx="8968740" cy="3067945"/>
          </a:xfrm>
          <a:prstGeom prst="rect">
            <a:avLst/>
          </a:prstGeom>
        </p:spPr>
        <p:txBody>
          <a:bodyPr/>
          <a:lstStyle>
            <a:lvl1pPr algn="ctr">
              <a:defRPr i="1" baseline="0"/>
            </a:lvl1pPr>
          </a:lstStyle>
          <a:p>
            <a:endParaRPr lang="de-DE" dirty="0"/>
          </a:p>
          <a:p>
            <a:r>
              <a:rPr lang="de-DE" dirty="0"/>
              <a:t>Bild auf den Platzhalter ziehen </a:t>
            </a:r>
          </a:p>
          <a:p>
            <a:r>
              <a:rPr lang="de-DE" dirty="0"/>
              <a:t>oder </a:t>
            </a:r>
          </a:p>
          <a:p>
            <a:r>
              <a:rPr lang="de-DE" dirty="0"/>
              <a:t>durch Klicken auf das Symbol hinzufügen.</a:t>
            </a:r>
          </a:p>
        </p:txBody>
      </p:sp>
      <p:sp>
        <p:nvSpPr>
          <p:cNvPr id="21" name="Textfeld 20"/>
          <p:cNvSpPr txBox="1"/>
          <p:nvPr userDrawn="1"/>
        </p:nvSpPr>
        <p:spPr>
          <a:xfrm>
            <a:off x="493837" y="5322261"/>
            <a:ext cx="43532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baseline="0" dirty="0">
                <a:solidFill>
                  <a:schemeClr val="bg1">
                    <a:lumMod val="65000"/>
                  </a:schemeClr>
                </a:solidFill>
              </a:rPr>
              <a:t>Jörg Hanken</a:t>
            </a:r>
            <a:endParaRPr lang="de-DE" sz="18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Textfeld 21"/>
          <p:cNvSpPr txBox="1"/>
          <p:nvPr userDrawn="1"/>
        </p:nvSpPr>
        <p:spPr>
          <a:xfrm>
            <a:off x="6230721" y="5324135"/>
            <a:ext cx="26480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000" kern="1000" spc="5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www.controllerakademie.de</a:t>
            </a:r>
            <a:endParaRPr lang="de-DE" sz="1000" kern="1000" spc="5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39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8636986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/>
          <p:cNvSpPr txBox="1"/>
          <p:nvPr userDrawn="1"/>
        </p:nvSpPr>
        <p:spPr>
          <a:xfrm>
            <a:off x="462100" y="5468171"/>
            <a:ext cx="266258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indent="0" algn="l" defTabSz="3566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700" dirty="0">
                <a:solidFill>
                  <a:srgbClr val="FFFFFF">
                    <a:lumMod val="65000"/>
                  </a:srgbClr>
                </a:solidFill>
              </a:rPr>
              <a:t>Jörg Hanken  |  Verrechnungspreise  |  www.controllerakademie.de</a:t>
            </a:r>
            <a:endParaRPr lang="de-DE" sz="700" dirty="0">
              <a:solidFill>
                <a:srgbClr val="3A3A3A"/>
              </a:solidFill>
            </a:endParaRPr>
          </a:p>
          <a:p>
            <a:pPr algn="l" defTabSz="356616">
              <a:defRPr/>
            </a:pPr>
            <a:endParaRPr lang="de-DE" sz="700" dirty="0">
              <a:solidFill>
                <a:srgbClr val="3A3A3A"/>
              </a:solidFill>
            </a:endParaRPr>
          </a:p>
        </p:txBody>
      </p:sp>
      <p:sp>
        <p:nvSpPr>
          <p:cNvPr id="19" name="Titel 18"/>
          <p:cNvSpPr>
            <a:spLocks noGrp="1"/>
          </p:cNvSpPr>
          <p:nvPr>
            <p:ph type="title" hasCustomPrompt="1"/>
          </p:nvPr>
        </p:nvSpPr>
        <p:spPr>
          <a:xfrm>
            <a:off x="546100" y="166482"/>
            <a:ext cx="7528882" cy="269875"/>
          </a:xfrm>
          <a:prstGeom prst="rect">
            <a:avLst/>
          </a:prstGeom>
        </p:spPr>
        <p:txBody>
          <a:bodyPr vert="horz" lIns="0" bIns="0"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Hier steht eine Headline in der ersten Zeile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546100" y="483486"/>
            <a:ext cx="7528882" cy="282656"/>
          </a:xfrm>
          <a:prstGeom prst="rect">
            <a:avLst/>
          </a:prstGeom>
        </p:spPr>
        <p:txBody>
          <a:bodyPr vert="horz" lIns="0" tIns="0" bIns="0"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Hier steht eine </a:t>
            </a:r>
            <a:r>
              <a:rPr lang="de-DE" dirty="0" err="1"/>
              <a:t>Subline</a:t>
            </a:r>
            <a:r>
              <a:rPr lang="de-DE" dirty="0"/>
              <a:t> in der zweiten Zeile </a:t>
            </a:r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450916" y="840606"/>
            <a:ext cx="8224772" cy="0"/>
          </a:xfrm>
          <a:prstGeom prst="line">
            <a:avLst/>
          </a:prstGeom>
          <a:ln w="3175">
            <a:solidFill>
              <a:schemeClr val="tx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-20585" y="5329840"/>
            <a:ext cx="9180000" cy="0"/>
          </a:xfrm>
          <a:prstGeom prst="line">
            <a:avLst/>
          </a:prstGeom>
          <a:ln w="3175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 15" descr="CA controller akademie_Hotels_RGB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068" y="5456597"/>
            <a:ext cx="1334286" cy="12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1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 userDrawn="1"/>
        </p:nvSpPr>
        <p:spPr>
          <a:xfrm>
            <a:off x="8290679" y="5585468"/>
            <a:ext cx="144039" cy="287464"/>
          </a:xfrm>
          <a:prstGeom prst="rect">
            <a:avLst/>
          </a:prstGeom>
          <a:noFill/>
        </p:spPr>
        <p:txBody>
          <a:bodyPr wrap="none" lIns="71323" tIns="35662" rIns="71323" bIns="35662" rtlCol="0">
            <a:spAutoFit/>
          </a:bodyPr>
          <a:lstStyle/>
          <a:p>
            <a:pPr defTabSz="356616"/>
            <a:endParaRPr lang="de-DE" sz="1400" dirty="0">
              <a:solidFill>
                <a:srgbClr val="3A3A3A"/>
              </a:solidFill>
            </a:endParaRPr>
          </a:p>
        </p:txBody>
      </p:sp>
      <p:sp>
        <p:nvSpPr>
          <p:cNvPr id="19" name="Titel 18"/>
          <p:cNvSpPr>
            <a:spLocks noGrp="1"/>
          </p:cNvSpPr>
          <p:nvPr>
            <p:ph type="title" hasCustomPrompt="1"/>
          </p:nvPr>
        </p:nvSpPr>
        <p:spPr>
          <a:xfrm>
            <a:off x="546100" y="166482"/>
            <a:ext cx="7528882" cy="269875"/>
          </a:xfrm>
          <a:prstGeom prst="rect">
            <a:avLst/>
          </a:prstGeom>
        </p:spPr>
        <p:txBody>
          <a:bodyPr vert="horz" lIns="0" bIns="0"/>
          <a:lstStyle>
            <a:lvl1pPr>
              <a:defRPr baseline="0"/>
            </a:lvl1pPr>
          </a:lstStyle>
          <a:p>
            <a:r>
              <a:rPr lang="de-DE" dirty="0"/>
              <a:t>Hier steht eine Headline in der ersten Zeile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546100" y="483486"/>
            <a:ext cx="7528882" cy="282656"/>
          </a:xfrm>
          <a:prstGeom prst="rect">
            <a:avLst/>
          </a:prstGeom>
        </p:spPr>
        <p:txBody>
          <a:bodyPr vert="horz" lIns="0" tIns="0" bIns="0"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Hier steht eine </a:t>
            </a:r>
            <a:r>
              <a:rPr lang="de-DE" dirty="0" err="1"/>
              <a:t>Subline</a:t>
            </a:r>
            <a:r>
              <a:rPr lang="de-DE" dirty="0"/>
              <a:t> in der zweiten Zeile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2"/>
          </p:nvPr>
        </p:nvSpPr>
        <p:spPr>
          <a:xfrm>
            <a:off x="444500" y="1284288"/>
            <a:ext cx="7162800" cy="1930400"/>
          </a:xfrm>
          <a:prstGeom prst="rect">
            <a:avLst/>
          </a:prstGeom>
        </p:spPr>
        <p:txBody>
          <a:bodyPr vert="horz"/>
          <a:lstStyle>
            <a:lvl1pPr>
              <a:buClr>
                <a:schemeClr val="accent1"/>
              </a:buClr>
              <a:defRPr sz="1600">
                <a:solidFill>
                  <a:schemeClr val="tx1"/>
                </a:solidFill>
              </a:defRPr>
            </a:lvl1pPr>
            <a:lvl2pPr marL="540000" indent="-180000">
              <a:buClr>
                <a:schemeClr val="accent1"/>
              </a:buClr>
              <a:buFont typeface="Wingdings" charset="2"/>
              <a:buChar char="§"/>
              <a:defRPr sz="1600">
                <a:solidFill>
                  <a:schemeClr val="tx1"/>
                </a:solidFill>
              </a:defRPr>
            </a:lvl2pPr>
            <a:lvl3pPr marL="900000">
              <a:buClr>
                <a:schemeClr val="accent1"/>
              </a:buClr>
              <a:defRPr sz="1600">
                <a:solidFill>
                  <a:schemeClr val="tx1"/>
                </a:solidFill>
              </a:defRPr>
            </a:lvl3pPr>
            <a:lvl4pPr marL="1260000">
              <a:buClr>
                <a:schemeClr val="accent1"/>
              </a:buClr>
              <a:defRPr sz="1600">
                <a:solidFill>
                  <a:schemeClr val="tx1"/>
                </a:solidFill>
              </a:defRPr>
            </a:lvl4pPr>
            <a:lvl5pPr marL="1620000">
              <a:buClr>
                <a:schemeClr val="accent1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feld 14"/>
          <p:cNvSpPr txBox="1"/>
          <p:nvPr userDrawn="1"/>
        </p:nvSpPr>
        <p:spPr>
          <a:xfrm>
            <a:off x="955584" y="5468171"/>
            <a:ext cx="3058530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indent="0" algn="l" defTabSz="3566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700" dirty="0">
                <a:solidFill>
                  <a:srgbClr val="FFFFFF">
                    <a:lumMod val="65000"/>
                  </a:srgbClr>
                </a:solidFill>
              </a:rPr>
              <a:t>Referent: Jörg Hanken  |  Verrechnungspreise  |  www.controllerakademie.de</a:t>
            </a:r>
            <a:endParaRPr lang="de-DE" sz="700" dirty="0">
              <a:solidFill>
                <a:srgbClr val="3A3A3A"/>
              </a:solidFill>
            </a:endParaRPr>
          </a:p>
          <a:p>
            <a:pPr algn="l" defTabSz="356616">
              <a:defRPr/>
            </a:pPr>
            <a:endParaRPr lang="de-DE" sz="700" dirty="0">
              <a:solidFill>
                <a:srgbClr val="3A3A3A"/>
              </a:solidFill>
            </a:endParaRPr>
          </a:p>
        </p:txBody>
      </p:sp>
      <p:cxnSp>
        <p:nvCxnSpPr>
          <p:cNvPr id="18" name="Gerade Verbindung 17"/>
          <p:cNvCxnSpPr/>
          <p:nvPr userDrawn="1"/>
        </p:nvCxnSpPr>
        <p:spPr>
          <a:xfrm>
            <a:off x="-20585" y="5329840"/>
            <a:ext cx="9180000" cy="0"/>
          </a:xfrm>
          <a:prstGeom prst="line">
            <a:avLst/>
          </a:prstGeom>
          <a:ln w="3175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450916" y="840606"/>
            <a:ext cx="8224772" cy="0"/>
          </a:xfrm>
          <a:prstGeom prst="line">
            <a:avLst/>
          </a:prstGeom>
          <a:ln w="3175">
            <a:solidFill>
              <a:schemeClr val="tx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 userDrawn="1"/>
        </p:nvSpPr>
        <p:spPr>
          <a:xfrm>
            <a:off x="450916" y="5456007"/>
            <a:ext cx="205184" cy="12311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r" defTabSz="356616">
              <a:defRPr/>
            </a:pPr>
            <a:fld id="{70579353-F522-4457-BB32-EFA9BC41452F}" type="slidenum">
              <a:rPr lang="de-DE" sz="800" smtClean="0">
                <a:solidFill>
                  <a:srgbClr val="FFFFFF">
                    <a:lumMod val="65000"/>
                  </a:srgbClr>
                </a:solidFill>
              </a:rPr>
              <a:pPr algn="r" defTabSz="356616">
                <a:defRPr/>
              </a:pPr>
              <a:t>‹Nr.›</a:t>
            </a:fld>
            <a:endParaRPr lang="de-DE" sz="1400" dirty="0">
              <a:solidFill>
                <a:srgbClr val="3A3A3A"/>
              </a:solidFill>
            </a:endParaRPr>
          </a:p>
        </p:txBody>
      </p:sp>
      <p:pic>
        <p:nvPicPr>
          <p:cNvPr id="26" name="Bild 25" descr="CA controller akademie_Hotels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068" y="5456597"/>
            <a:ext cx="1334286" cy="12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57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Formatfüllend und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3"/>
          <p:cNvSpPr>
            <a:spLocks noGrp="1"/>
          </p:cNvSpPr>
          <p:nvPr>
            <p:ph type="pic" sz="quarter" idx="10"/>
          </p:nvPr>
        </p:nvSpPr>
        <p:spPr>
          <a:xfrm>
            <a:off x="0" y="840606"/>
            <a:ext cx="9180000" cy="4488632"/>
          </a:xfrm>
          <a:prstGeom prst="rect">
            <a:avLst/>
          </a:prstGeom>
          <a:effectLst>
            <a:innerShdw blurRad="38100" dist="25400" dir="16200000">
              <a:srgbClr val="000000">
                <a:alpha val="40000"/>
              </a:srgbClr>
            </a:innerShdw>
          </a:effectLst>
        </p:spPr>
        <p:txBody>
          <a:bodyPr anchor="t" anchorCtr="0"/>
          <a:lstStyle>
            <a:lvl1pPr algn="ctr">
              <a:defRPr i="1"/>
            </a:lvl1pPr>
          </a:lstStyle>
          <a:p>
            <a:endParaRPr lang="de-DE" dirty="0"/>
          </a:p>
          <a:p>
            <a:r>
              <a:rPr lang="de-DE" dirty="0"/>
              <a:t>Bild auf den Platzhalter ziehen </a:t>
            </a:r>
          </a:p>
          <a:p>
            <a:r>
              <a:rPr lang="de-DE" dirty="0"/>
              <a:t>oder </a:t>
            </a:r>
          </a:p>
          <a:p>
            <a:r>
              <a:rPr lang="de-DE" dirty="0"/>
              <a:t>durch Klicken auf das Symbol hinzufügen.</a:t>
            </a:r>
          </a:p>
        </p:txBody>
      </p:sp>
      <p:sp>
        <p:nvSpPr>
          <p:cNvPr id="19" name="Titel 18"/>
          <p:cNvSpPr>
            <a:spLocks noGrp="1"/>
          </p:cNvSpPr>
          <p:nvPr>
            <p:ph type="title" hasCustomPrompt="1"/>
          </p:nvPr>
        </p:nvSpPr>
        <p:spPr>
          <a:xfrm>
            <a:off x="546100" y="166482"/>
            <a:ext cx="7528882" cy="269875"/>
          </a:xfrm>
          <a:prstGeom prst="rect">
            <a:avLst/>
          </a:prstGeom>
        </p:spPr>
        <p:txBody>
          <a:bodyPr vert="horz" lIns="0" bIns="0"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Hier steht eine Headline in der ersten Zeile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546100" y="483486"/>
            <a:ext cx="7528882" cy="282656"/>
          </a:xfrm>
          <a:prstGeom prst="rect">
            <a:avLst/>
          </a:prstGeom>
        </p:spPr>
        <p:txBody>
          <a:bodyPr vert="horz" lIns="0" tIns="0" bIns="0"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Hier steht eine </a:t>
            </a:r>
            <a:r>
              <a:rPr lang="de-DE" dirty="0" err="1"/>
              <a:t>Subline</a:t>
            </a:r>
            <a:r>
              <a:rPr lang="de-DE" dirty="0"/>
              <a:t> in der zweiten Zeile </a:t>
            </a:r>
          </a:p>
        </p:txBody>
      </p:sp>
      <p:sp>
        <p:nvSpPr>
          <p:cNvPr id="16" name="Textfeld 15"/>
          <p:cNvSpPr txBox="1"/>
          <p:nvPr userDrawn="1"/>
        </p:nvSpPr>
        <p:spPr>
          <a:xfrm>
            <a:off x="955584" y="5468171"/>
            <a:ext cx="3058530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indent="0" algn="l" defTabSz="3566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700" dirty="0">
                <a:solidFill>
                  <a:srgbClr val="FFFFFF">
                    <a:lumMod val="65000"/>
                  </a:srgbClr>
                </a:solidFill>
              </a:rPr>
              <a:t>Referent: Jörg Hanken  |  Verrechnungspreise  |  www.controllerakademie.de</a:t>
            </a:r>
            <a:endParaRPr lang="de-DE" sz="700" dirty="0">
              <a:solidFill>
                <a:srgbClr val="3A3A3A"/>
              </a:solidFill>
            </a:endParaRPr>
          </a:p>
          <a:p>
            <a:pPr algn="l" defTabSz="356616">
              <a:defRPr/>
            </a:pPr>
            <a:endParaRPr lang="de-DE" sz="700" dirty="0">
              <a:solidFill>
                <a:srgbClr val="3A3A3A"/>
              </a:solidFill>
            </a:endParaRPr>
          </a:p>
        </p:txBody>
      </p:sp>
      <p:sp>
        <p:nvSpPr>
          <p:cNvPr id="20" name="Textfeld 19"/>
          <p:cNvSpPr txBox="1"/>
          <p:nvPr userDrawn="1"/>
        </p:nvSpPr>
        <p:spPr>
          <a:xfrm>
            <a:off x="450916" y="5456007"/>
            <a:ext cx="205184" cy="12311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r" defTabSz="356616">
              <a:defRPr/>
            </a:pPr>
            <a:fld id="{70579353-F522-4457-BB32-EFA9BC41452F}" type="slidenum">
              <a:rPr lang="de-DE" sz="800" smtClean="0">
                <a:solidFill>
                  <a:srgbClr val="FFFFFF">
                    <a:lumMod val="65000"/>
                  </a:srgbClr>
                </a:solidFill>
              </a:rPr>
              <a:pPr algn="r" defTabSz="356616">
                <a:defRPr/>
              </a:pPr>
              <a:t>‹Nr.›</a:t>
            </a:fld>
            <a:endParaRPr lang="de-DE" sz="1400" dirty="0">
              <a:solidFill>
                <a:srgbClr val="3A3A3A"/>
              </a:solidFill>
            </a:endParaRPr>
          </a:p>
        </p:txBody>
      </p:sp>
      <p:pic>
        <p:nvPicPr>
          <p:cNvPr id="21" name="Bild 20" descr="CA controller akademie_Hotels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068" y="5456597"/>
            <a:ext cx="1334286" cy="12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488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Formatfüllend oh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2484019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Bildplatzhalt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80000" cy="5329238"/>
          </a:xfrm>
          <a:prstGeom prst="rect">
            <a:avLst/>
          </a:prstGeom>
          <a:effectLst>
            <a:innerShdw blurRad="38100" dist="25400" dir="16200000">
              <a:srgbClr val="000000">
                <a:alpha val="40000"/>
              </a:srgbClr>
            </a:innerShdw>
          </a:effectLst>
        </p:spPr>
        <p:txBody>
          <a:bodyPr anchor="t" anchorCtr="0"/>
          <a:lstStyle>
            <a:lvl1pPr algn="ctr">
              <a:defRPr i="1"/>
            </a:lvl1pPr>
          </a:lstStyle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Bild auf den Platzhalter ziehen </a:t>
            </a:r>
          </a:p>
          <a:p>
            <a:r>
              <a:rPr lang="de-DE" dirty="0"/>
              <a:t>oder </a:t>
            </a:r>
          </a:p>
          <a:p>
            <a:r>
              <a:rPr lang="de-DE" dirty="0"/>
              <a:t>durch Klicken auf das Symbol hinzufügen.</a:t>
            </a:r>
          </a:p>
        </p:txBody>
      </p:sp>
      <p:sp>
        <p:nvSpPr>
          <p:cNvPr id="16" name="Textfeld 15"/>
          <p:cNvSpPr txBox="1"/>
          <p:nvPr userDrawn="1"/>
        </p:nvSpPr>
        <p:spPr>
          <a:xfrm>
            <a:off x="955584" y="5468171"/>
            <a:ext cx="3058530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indent="0" algn="l" defTabSz="3566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700" dirty="0">
                <a:solidFill>
                  <a:srgbClr val="FFFFFF">
                    <a:lumMod val="65000"/>
                  </a:srgbClr>
                </a:solidFill>
              </a:rPr>
              <a:t>Referent: Jörg Hanken  |  Verrechnungspreise  |  www.controllerakademie.de</a:t>
            </a:r>
            <a:endParaRPr lang="de-DE" sz="700" dirty="0">
              <a:solidFill>
                <a:srgbClr val="3A3A3A"/>
              </a:solidFill>
            </a:endParaRPr>
          </a:p>
          <a:p>
            <a:pPr algn="l" defTabSz="356616">
              <a:defRPr/>
            </a:pPr>
            <a:endParaRPr lang="de-DE" sz="700" dirty="0">
              <a:solidFill>
                <a:srgbClr val="3A3A3A"/>
              </a:solidFill>
            </a:endParaRPr>
          </a:p>
        </p:txBody>
      </p:sp>
      <p:sp>
        <p:nvSpPr>
          <p:cNvPr id="8" name="Textfeld 7"/>
          <p:cNvSpPr txBox="1"/>
          <p:nvPr userDrawn="1"/>
        </p:nvSpPr>
        <p:spPr>
          <a:xfrm>
            <a:off x="450916" y="5456007"/>
            <a:ext cx="205184" cy="12311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r" defTabSz="356616">
              <a:defRPr/>
            </a:pPr>
            <a:fld id="{70579353-F522-4457-BB32-EFA9BC41452F}" type="slidenum">
              <a:rPr lang="de-DE" sz="800" smtClean="0">
                <a:solidFill>
                  <a:srgbClr val="FFFFFF">
                    <a:lumMod val="65000"/>
                  </a:srgbClr>
                </a:solidFill>
              </a:rPr>
              <a:pPr algn="r" defTabSz="356616">
                <a:defRPr/>
              </a:pPr>
              <a:t>‹Nr.›</a:t>
            </a:fld>
            <a:endParaRPr lang="de-DE" sz="1400" dirty="0">
              <a:solidFill>
                <a:srgbClr val="3A3A3A"/>
              </a:solidFill>
            </a:endParaRPr>
          </a:p>
        </p:txBody>
      </p:sp>
      <p:pic>
        <p:nvPicPr>
          <p:cNvPr id="9" name="Bild 8" descr="CA controller akademie_Hotels_RGB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068" y="5456597"/>
            <a:ext cx="1334286" cy="12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764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360° Vis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erade Verbindung 16"/>
          <p:cNvCxnSpPr/>
          <p:nvPr userDrawn="1"/>
        </p:nvCxnSpPr>
        <p:spPr>
          <a:xfrm>
            <a:off x="0" y="523104"/>
            <a:ext cx="91440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0"/>
          <p:cNvCxnSpPr/>
          <p:nvPr userDrawn="1"/>
        </p:nvCxnSpPr>
        <p:spPr>
          <a:xfrm>
            <a:off x="0" y="523104"/>
            <a:ext cx="91440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 userDrawn="1"/>
        </p:nvSpPr>
        <p:spPr>
          <a:xfrm>
            <a:off x="3917462" y="5412155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400" dirty="0">
              <a:solidFill>
                <a:schemeClr val="bg2"/>
              </a:solidFill>
            </a:endParaRPr>
          </a:p>
        </p:txBody>
      </p:sp>
      <p:cxnSp>
        <p:nvCxnSpPr>
          <p:cNvPr id="30" name="Gerade Verbindung 29"/>
          <p:cNvCxnSpPr/>
          <p:nvPr userDrawn="1"/>
        </p:nvCxnSpPr>
        <p:spPr>
          <a:xfrm>
            <a:off x="0" y="523104"/>
            <a:ext cx="91440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10"/>
          <p:cNvCxnSpPr/>
          <p:nvPr userDrawn="1"/>
        </p:nvCxnSpPr>
        <p:spPr>
          <a:xfrm>
            <a:off x="0" y="523104"/>
            <a:ext cx="91440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Bild 31" descr="CA_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926" y="239714"/>
            <a:ext cx="460412" cy="460412"/>
          </a:xfrm>
          <a:prstGeom prst="rect">
            <a:avLst/>
          </a:prstGeom>
        </p:spPr>
      </p:pic>
      <p:sp>
        <p:nvSpPr>
          <p:cNvPr id="43" name="Textplatzhalter 42"/>
          <p:cNvSpPr>
            <a:spLocks noGrp="1"/>
          </p:cNvSpPr>
          <p:nvPr>
            <p:ph type="body" sz="quarter" idx="10" hasCustomPrompt="1"/>
          </p:nvPr>
        </p:nvSpPr>
        <p:spPr>
          <a:xfrm>
            <a:off x="550387" y="4156870"/>
            <a:ext cx="7466012" cy="943397"/>
          </a:xfrm>
          <a:prstGeom prst="rect">
            <a:avLst/>
          </a:prstGeom>
        </p:spPr>
        <p:txBody>
          <a:bodyPr/>
          <a:lstStyle>
            <a:lvl1pPr>
              <a:defRPr sz="2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Herzlich willkommen!.</a:t>
            </a:r>
          </a:p>
        </p:txBody>
      </p:sp>
      <p:sp>
        <p:nvSpPr>
          <p:cNvPr id="20" name="Textfeld 19"/>
          <p:cNvSpPr txBox="1"/>
          <p:nvPr userDrawn="1"/>
        </p:nvSpPr>
        <p:spPr>
          <a:xfrm>
            <a:off x="6230723" y="5324136"/>
            <a:ext cx="26480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000" kern="1000" spc="5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www.controllerakademie.de</a:t>
            </a:r>
            <a:endParaRPr lang="de-DE" sz="1000" kern="1000" spc="5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Bild 32" descr="CA Controller akademie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88" y="481129"/>
            <a:ext cx="1964603" cy="13936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D32CC03-9D55-874A-AB6C-251CB31A265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431802" y="942011"/>
            <a:ext cx="8712197" cy="3104976"/>
          </a:xfrm>
          <a:prstGeom prst="rect">
            <a:avLst/>
          </a:prstGeom>
        </p:spPr>
      </p:pic>
      <p:pic>
        <p:nvPicPr>
          <p:cNvPr id="15" name="Bild 8">
            <a:extLst>
              <a:ext uri="{FF2B5EF4-FFF2-40B4-BE49-F238E27FC236}">
                <a16:creationId xmlns:a16="http://schemas.microsoft.com/office/drawing/2014/main" id="{7FB75AF7-AC22-1D44-9C94-6ED0F7546A9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131736" y="947218"/>
            <a:ext cx="2012264" cy="130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04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51093364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0" imgW="270" imgH="270" progId="TCLayout.ActiveDocument.1">
                  <p:embed/>
                </p:oleObj>
              </mc:Choice>
              <mc:Fallback>
                <p:oleObj name="think-cell Folie" r:id="rId10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052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4" r:id="rId3"/>
    <p:sldLayoutId id="2147483727" r:id="rId4"/>
    <p:sldLayoutId id="2147483728" r:id="rId5"/>
    <p:sldLayoutId id="2147483729" r:id="rId6"/>
    <p:sldLayoutId id="2147483730" r:id="rId7"/>
  </p:sldLayoutIdLst>
  <p:hf hdr="0" ftr="0" dt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686D71"/>
          </a:solidFill>
          <a:latin typeface="Arial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686D71"/>
          </a:solidFill>
          <a:latin typeface="Arial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686D71"/>
          </a:solidFill>
          <a:latin typeface="Arial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686D71"/>
          </a:solidFill>
          <a:latin typeface="Arial" charset="0"/>
          <a:ea typeface="ヒラギノ角ゴ Pro W3" charset="0"/>
          <a:cs typeface="ヒラギノ角ゴ Pro W3" charset="0"/>
        </a:defRPr>
      </a:lvl5pPr>
      <a:lvl6pPr marL="356616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6pPr>
      <a:lvl7pPr marL="713232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7pPr>
      <a:lvl8pPr marL="1069848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8pPr>
      <a:lvl9pPr marL="1426464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9pPr>
    </p:titleStyle>
    <p:bodyStyle>
      <a:lvl1pPr marL="267462" indent="-267462" algn="l" rtl="0" eaLnBrk="1" fontAlgn="base" hangingPunct="1">
        <a:spcBef>
          <a:spcPct val="20000"/>
        </a:spcBef>
        <a:spcAft>
          <a:spcPct val="0"/>
        </a:spcAft>
        <a:defRPr>
          <a:solidFill>
            <a:srgbClr val="686D71"/>
          </a:solidFill>
          <a:latin typeface="+mn-lt"/>
          <a:ea typeface="ヒラギノ角ゴ Pro W3" charset="0"/>
          <a:cs typeface="ヒラギノ角ゴ Pro W3" charset="0"/>
        </a:defRPr>
      </a:lvl1pPr>
      <a:lvl2pPr marL="579501" indent="-222885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595959"/>
          </a:solidFill>
          <a:latin typeface="+mn-lt"/>
          <a:ea typeface="ヒラギノ角ゴ Pro W3" charset="0"/>
          <a:cs typeface="ヒラギノ角ゴ Pro W3" charset="0"/>
        </a:defRPr>
      </a:lvl2pPr>
      <a:lvl3pPr marL="891540" indent="-178308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595959"/>
          </a:solidFill>
          <a:latin typeface="+mn-lt"/>
          <a:ea typeface="ヒラギノ角ゴ Pro W3" charset="0"/>
          <a:cs typeface="ヒラギノ角ゴ Pro W3" charset="0"/>
        </a:defRPr>
      </a:lvl3pPr>
      <a:lvl4pPr marL="1248156" indent="-178308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595959"/>
          </a:solidFill>
          <a:latin typeface="+mn-lt"/>
          <a:ea typeface="ヒラギノ角ゴ Pro W3" charset="0"/>
          <a:cs typeface="ヒラギノ角ゴ Pro W3" charset="0"/>
        </a:defRPr>
      </a:lvl4pPr>
      <a:lvl5pPr marL="1604772" indent="-178308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595959"/>
          </a:solidFill>
          <a:latin typeface="+mn-lt"/>
          <a:ea typeface="ヒラギノ角ゴ Pro W3" charset="0"/>
          <a:cs typeface="ヒラギノ角ゴ Pro W3" charset="0"/>
        </a:defRPr>
      </a:lvl5pPr>
      <a:lvl6pPr marL="1961388" indent="-178308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318004" indent="-178308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674620" indent="-178308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031236" indent="-178308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3232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9848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83080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9696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96312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52928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41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 dirty="0"/>
              <a:t>Steuerliche Verrechnungspreise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 bwMode="gray"/>
        <p:txBody>
          <a:bodyPr/>
          <a:lstStyle/>
          <a:p>
            <a:r>
              <a:rPr lang="de-DE" dirty="0"/>
              <a:t>Zusammenhang zwischen F&amp;R Profil, Soll- und Ist-Ergebnis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CE26948-C3EB-D385-2612-82360F35A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232" y="913567"/>
            <a:ext cx="6337535" cy="419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099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 dirty="0"/>
              <a:t>Verrechnungspreise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 bwMode="gray"/>
        <p:txBody>
          <a:bodyPr/>
          <a:lstStyle/>
          <a:p>
            <a:r>
              <a:rPr lang="de-DE" dirty="0"/>
              <a:t>Zielkonflikte aus Steuerungs- und steuerlicher Sicht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9A83172-0FB4-4505-A6B5-392D36C0FA09}"/>
              </a:ext>
            </a:extLst>
          </p:cNvPr>
          <p:cNvGrpSpPr/>
          <p:nvPr/>
        </p:nvGrpSpPr>
        <p:grpSpPr>
          <a:xfrm>
            <a:off x="865339" y="1361731"/>
            <a:ext cx="7130762" cy="3238680"/>
            <a:chOff x="564704" y="2374032"/>
            <a:chExt cx="8951571" cy="3871320"/>
          </a:xfrm>
        </p:grpSpPr>
        <p:grpSp>
          <p:nvGrpSpPr>
            <p:cNvPr id="11" name="Gruppieren 68">
              <a:extLst>
                <a:ext uri="{FF2B5EF4-FFF2-40B4-BE49-F238E27FC236}">
                  <a16:creationId xmlns:a16="http://schemas.microsoft.com/office/drawing/2014/main" id="{8479C319-9826-4351-B43A-02C3C6A693DE}"/>
                </a:ext>
              </a:extLst>
            </p:cNvPr>
            <p:cNvGrpSpPr/>
            <p:nvPr/>
          </p:nvGrpSpPr>
          <p:grpSpPr>
            <a:xfrm>
              <a:off x="3584449" y="2374032"/>
              <a:ext cx="3044952" cy="3871320"/>
              <a:chOff x="3584449" y="2374032"/>
              <a:chExt cx="3044952" cy="3871320"/>
            </a:xfrm>
          </p:grpSpPr>
          <p:grpSp>
            <p:nvGrpSpPr>
              <p:cNvPr id="19" name="Gruppieren 66">
                <a:extLst>
                  <a:ext uri="{FF2B5EF4-FFF2-40B4-BE49-F238E27FC236}">
                    <a16:creationId xmlns:a16="http://schemas.microsoft.com/office/drawing/2014/main" id="{1C71035A-7253-47BF-B34B-4B5AD3AD9038}"/>
                  </a:ext>
                </a:extLst>
              </p:cNvPr>
              <p:cNvGrpSpPr/>
              <p:nvPr/>
            </p:nvGrpSpPr>
            <p:grpSpPr>
              <a:xfrm>
                <a:off x="3584449" y="2374032"/>
                <a:ext cx="3044952" cy="3871320"/>
                <a:chOff x="3584449" y="2374032"/>
                <a:chExt cx="3044952" cy="3871320"/>
              </a:xfrm>
            </p:grpSpPr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F79B6746-3D24-48D2-9815-9E5451C17627}"/>
                    </a:ext>
                  </a:extLst>
                </p:cNvPr>
                <p:cNvSpPr/>
                <p:nvPr/>
              </p:nvSpPr>
              <p:spPr>
                <a:xfrm>
                  <a:off x="3584449" y="2374032"/>
                  <a:ext cx="3044952" cy="3871320"/>
                </a:xfrm>
                <a:prstGeom prst="rect">
                  <a:avLst/>
                </a:prstGeom>
                <a:solidFill>
                  <a:srgbClr val="FFFFFF"/>
                </a:solidFill>
                <a:ln w="6350">
                  <a:noFill/>
                </a:ln>
              </p:spPr>
              <p:txBody>
                <a:bodyPr vert="horz" wrap="square" lIns="68580" tIns="34290" rIns="68580" bIns="34290" numCol="1" rtlCol="0" anchor="ctr">
                  <a:noAutofit/>
                </a:bodyPr>
                <a:lstStyle/>
                <a:p>
                  <a:pPr algn="ctr" defTabSz="764118">
                    <a:defRPr/>
                  </a:pPr>
                  <a:endParaRPr lang="de-DE" altLang="de-DE" sz="825" kern="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15031590-E6CC-4F5A-AD46-9496455AF4A1}"/>
                    </a:ext>
                  </a:extLst>
                </p:cNvPr>
                <p:cNvSpPr txBox="1"/>
                <p:nvPr/>
              </p:nvSpPr>
              <p:spPr>
                <a:xfrm>
                  <a:off x="3673901" y="2642833"/>
                  <a:ext cx="2500787" cy="289719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wrap="square" lIns="0" tIns="0" rIns="0" bIns="0" numCol="1" rtlCol="0">
                  <a:spAutoFit/>
                </a:bodyPr>
                <a:lstStyle/>
                <a:p>
                  <a:pPr marL="203597" lvl="4" algn="ctr" defTabSz="764118">
                    <a:spcBef>
                      <a:spcPts val="900"/>
                    </a:spcBef>
                    <a:defRPr/>
                  </a:pPr>
                  <a:r>
                    <a:rPr lang="de-DE" altLang="de-DE" sz="1050" b="1" kern="0" dirty="0">
                      <a:solidFill>
                        <a:srgbClr val="FFFFFF">
                          <a:lumMod val="50000"/>
                        </a:srgbClr>
                      </a:solidFill>
                    </a:rPr>
                    <a:t>Harmonisierbarkeit von VP aus Controlling- und steuerlicher Sicht?</a:t>
                  </a:r>
                </a:p>
                <a:p>
                  <a:pPr marL="417909" lvl="4" indent="-214313" algn="ctr" defTabSz="764118">
                    <a:spcBef>
                      <a:spcPts val="900"/>
                    </a:spcBef>
                    <a:buFont typeface="Wingdings" panose="05000000000000000000" pitchFamily="2" charset="2"/>
                    <a:buChar char="è"/>
                    <a:defRPr/>
                  </a:pPr>
                  <a:endParaRPr lang="de-DE" altLang="de-DE" sz="1050" b="1" kern="0" dirty="0">
                    <a:solidFill>
                      <a:srgbClr val="FFFFFF">
                        <a:lumMod val="50000"/>
                      </a:srgbClr>
                    </a:solidFill>
                  </a:endParaRPr>
                </a:p>
                <a:p>
                  <a:pPr marL="417909" lvl="4" indent="-214313" algn="ctr" defTabSz="764118">
                    <a:spcBef>
                      <a:spcPts val="900"/>
                    </a:spcBef>
                    <a:buFont typeface="Wingdings" panose="05000000000000000000" pitchFamily="2" charset="2"/>
                    <a:buChar char="è"/>
                    <a:defRPr/>
                  </a:pPr>
                  <a:endParaRPr lang="de-DE" altLang="de-DE" sz="1050" b="1" kern="0" dirty="0">
                    <a:solidFill>
                      <a:srgbClr val="FFFFFF">
                        <a:lumMod val="50000"/>
                      </a:srgbClr>
                    </a:solidFill>
                  </a:endParaRPr>
                </a:p>
                <a:p>
                  <a:pPr marL="203597" lvl="4" algn="ctr" defTabSz="764118">
                    <a:spcBef>
                      <a:spcPts val="900"/>
                    </a:spcBef>
                    <a:defRPr/>
                  </a:pPr>
                  <a:endParaRPr lang="de-DE" altLang="de-DE" sz="1050" b="1" kern="0" dirty="0">
                    <a:solidFill>
                      <a:srgbClr val="FFFFFF">
                        <a:lumMod val="50000"/>
                      </a:srgbClr>
                    </a:solidFill>
                    <a:sym typeface="Wingdings" pitchFamily="2" charset="2"/>
                  </a:endParaRPr>
                </a:p>
                <a:p>
                  <a:pPr marL="203597" lvl="4" algn="ctr" defTabSz="764118">
                    <a:spcBef>
                      <a:spcPts val="900"/>
                    </a:spcBef>
                    <a:defRPr/>
                  </a:pPr>
                  <a:endParaRPr lang="de-DE" altLang="de-DE" sz="1050" b="1" kern="0" dirty="0">
                    <a:solidFill>
                      <a:srgbClr val="FFFFFF">
                        <a:lumMod val="50000"/>
                      </a:srgbClr>
                    </a:solidFill>
                    <a:sym typeface="Wingdings" pitchFamily="2" charset="2"/>
                  </a:endParaRPr>
                </a:p>
                <a:p>
                  <a:pPr marL="203597" lvl="4" algn="ctr" defTabSz="764118">
                    <a:spcBef>
                      <a:spcPts val="900"/>
                    </a:spcBef>
                    <a:defRPr/>
                  </a:pPr>
                  <a:endParaRPr lang="de-DE" altLang="de-DE" sz="1050" b="1" kern="0" dirty="0">
                    <a:solidFill>
                      <a:srgbClr val="FFFFFF">
                        <a:lumMod val="50000"/>
                      </a:srgbClr>
                    </a:solidFill>
                    <a:sym typeface="Wingdings" pitchFamily="2" charset="2"/>
                  </a:endParaRPr>
                </a:p>
                <a:p>
                  <a:pPr marL="203597" lvl="4" algn="ctr" defTabSz="764118">
                    <a:spcBef>
                      <a:spcPts val="900"/>
                    </a:spcBef>
                    <a:defRPr/>
                  </a:pPr>
                  <a:r>
                    <a:rPr lang="de-DE" altLang="de-DE" sz="1050" b="1" kern="0" dirty="0">
                      <a:solidFill>
                        <a:srgbClr val="FFFFFF">
                          <a:lumMod val="50000"/>
                        </a:srgbClr>
                      </a:solidFill>
                      <a:sym typeface="Wingdings" pitchFamily="2" charset="2"/>
                    </a:rPr>
                    <a:t> 1- oder 2-Preis</a:t>
                  </a:r>
                </a:p>
                <a:p>
                  <a:pPr marL="203597" lvl="4" algn="ctr" defTabSz="764118">
                    <a:spcBef>
                      <a:spcPts val="900"/>
                    </a:spcBef>
                    <a:defRPr/>
                  </a:pPr>
                  <a:r>
                    <a:rPr lang="de-DE" altLang="de-DE" sz="1050" b="1" kern="0" dirty="0">
                      <a:solidFill>
                        <a:srgbClr val="FFFFFF">
                          <a:lumMod val="50000"/>
                        </a:srgbClr>
                      </a:solidFill>
                      <a:sym typeface="Wingdings" pitchFamily="2" charset="2"/>
                    </a:rPr>
                    <a:t>VP Systeme?</a:t>
                  </a:r>
                </a:p>
              </p:txBody>
            </p:sp>
          </p:grpSp>
          <p:sp>
            <p:nvSpPr>
              <p:cNvPr id="20" name="Freeform 4">
                <a:extLst>
                  <a:ext uri="{FF2B5EF4-FFF2-40B4-BE49-F238E27FC236}">
                    <a16:creationId xmlns:a16="http://schemas.microsoft.com/office/drawing/2014/main" id="{7FCD0F85-AB7F-438F-9959-60C1D9FF87B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673647" y="3764150"/>
                <a:ext cx="866555" cy="923865"/>
              </a:xfrm>
              <a:custGeom>
                <a:avLst/>
                <a:gdLst>
                  <a:gd name="T0" fmla="*/ 2147483647 w 409"/>
                  <a:gd name="T1" fmla="*/ 0 h 894"/>
                  <a:gd name="T2" fmla="*/ 2147483647 w 409"/>
                  <a:gd name="T3" fmla="*/ 2147483647 h 894"/>
                  <a:gd name="T4" fmla="*/ 2147483647 w 409"/>
                  <a:gd name="T5" fmla="*/ 2147483647 h 894"/>
                  <a:gd name="T6" fmla="*/ 2147483647 w 409"/>
                  <a:gd name="T7" fmla="*/ 2147483647 h 894"/>
                  <a:gd name="T8" fmla="*/ 2147483647 w 409"/>
                  <a:gd name="T9" fmla="*/ 2147483647 h 894"/>
                  <a:gd name="T10" fmla="*/ 2147483647 w 409"/>
                  <a:gd name="T11" fmla="*/ 2147483647 h 894"/>
                  <a:gd name="T12" fmla="*/ 2147483647 w 409"/>
                  <a:gd name="T13" fmla="*/ 2147483647 h 894"/>
                  <a:gd name="T14" fmla="*/ 0 w 409"/>
                  <a:gd name="T15" fmla="*/ 2147483647 h 894"/>
                  <a:gd name="T16" fmla="*/ 2147483647 w 409"/>
                  <a:gd name="T17" fmla="*/ 2147483647 h 894"/>
                  <a:gd name="T18" fmla="*/ 2147483647 w 409"/>
                  <a:gd name="T19" fmla="*/ 2147483647 h 894"/>
                  <a:gd name="T20" fmla="*/ 2147483647 w 409"/>
                  <a:gd name="T21" fmla="*/ 2147483647 h 894"/>
                  <a:gd name="T22" fmla="*/ 2147483647 w 409"/>
                  <a:gd name="T23" fmla="*/ 0 h 894"/>
                  <a:gd name="T24" fmla="*/ 2147483647 w 409"/>
                  <a:gd name="T25" fmla="*/ 0 h 8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09"/>
                  <a:gd name="T40" fmla="*/ 0 h 894"/>
                  <a:gd name="T41" fmla="*/ 409 w 409"/>
                  <a:gd name="T42" fmla="*/ 894 h 894"/>
                  <a:gd name="connsiteX0" fmla="*/ 4450 w 9976"/>
                  <a:gd name="connsiteY0" fmla="*/ 0 h 10000"/>
                  <a:gd name="connsiteX1" fmla="*/ 8240 w 9976"/>
                  <a:gd name="connsiteY1" fmla="*/ 235 h 10000"/>
                  <a:gd name="connsiteX2" fmla="*/ 2910 w 9976"/>
                  <a:gd name="connsiteY2" fmla="*/ 4944 h 10000"/>
                  <a:gd name="connsiteX3" fmla="*/ 9976 w 9976"/>
                  <a:gd name="connsiteY3" fmla="*/ 3535 h 10000"/>
                  <a:gd name="connsiteX4" fmla="*/ 3423 w 9976"/>
                  <a:gd name="connsiteY4" fmla="*/ 8725 h 10000"/>
                  <a:gd name="connsiteX5" fmla="*/ 7042 w 9976"/>
                  <a:gd name="connsiteY5" fmla="*/ 8098 h 10000"/>
                  <a:gd name="connsiteX6" fmla="*/ 1552 w 9976"/>
                  <a:gd name="connsiteY6" fmla="*/ 10000 h 10000"/>
                  <a:gd name="connsiteX7" fmla="*/ 0 w 9976"/>
                  <a:gd name="connsiteY7" fmla="*/ 6991 h 10000"/>
                  <a:gd name="connsiteX8" fmla="*/ 2225 w 9976"/>
                  <a:gd name="connsiteY8" fmla="*/ 8412 h 10000"/>
                  <a:gd name="connsiteX9" fmla="*/ 6699 w 9976"/>
                  <a:gd name="connsiteY9" fmla="*/ 4709 h 10000"/>
                  <a:gd name="connsiteX10" fmla="*/ 685 w 9976"/>
                  <a:gd name="connsiteY10" fmla="*/ 5817 h 10000"/>
                  <a:gd name="connsiteX11" fmla="*/ 4621 w 9976"/>
                  <a:gd name="connsiteY11" fmla="*/ 0 h 10000"/>
                  <a:gd name="connsiteX12" fmla="*/ 4450 w 9976"/>
                  <a:gd name="connsiteY12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976" h="10000">
                    <a:moveTo>
                      <a:pt x="4450" y="0"/>
                    </a:moveTo>
                    <a:lnTo>
                      <a:pt x="8240" y="235"/>
                    </a:lnTo>
                    <a:lnTo>
                      <a:pt x="2910" y="4944"/>
                    </a:lnTo>
                    <a:lnTo>
                      <a:pt x="9976" y="3535"/>
                    </a:lnTo>
                    <a:lnTo>
                      <a:pt x="3423" y="8725"/>
                    </a:lnTo>
                    <a:lnTo>
                      <a:pt x="7042" y="8098"/>
                    </a:lnTo>
                    <a:lnTo>
                      <a:pt x="1552" y="10000"/>
                    </a:lnTo>
                    <a:lnTo>
                      <a:pt x="0" y="6991"/>
                    </a:lnTo>
                    <a:lnTo>
                      <a:pt x="2225" y="8412"/>
                    </a:lnTo>
                    <a:lnTo>
                      <a:pt x="6699" y="4709"/>
                    </a:lnTo>
                    <a:lnTo>
                      <a:pt x="685" y="5817"/>
                    </a:lnTo>
                    <a:lnTo>
                      <a:pt x="4621" y="0"/>
                    </a:lnTo>
                    <a:lnTo>
                      <a:pt x="4450" y="0"/>
                    </a:lnTo>
                  </a:path>
                </a:pathLst>
              </a:custGeom>
              <a:solidFill>
                <a:srgbClr val="FFCF48"/>
              </a:solidFill>
              <a:ln w="3175" cap="flat" cmpd="sng" algn="ctr">
                <a:noFill/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numCol="1" rtlCol="0" anchor="ctr"/>
              <a:lstStyle/>
              <a:p>
                <a:pPr algn="ctr" defTabSz="764118">
                  <a:defRPr/>
                </a:pPr>
                <a:endParaRPr lang="de-DE" altLang="de-DE" sz="1050" kern="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2" name="AutoShape 3">
              <a:extLst>
                <a:ext uri="{FF2B5EF4-FFF2-40B4-BE49-F238E27FC236}">
                  <a16:creationId xmlns:a16="http://schemas.microsoft.com/office/drawing/2014/main" id="{969B179E-E7CD-4FB6-95F6-623C34C6245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64704" y="2374032"/>
              <a:ext cx="3567901" cy="3871320"/>
            </a:xfrm>
            <a:prstGeom prst="homePlate">
              <a:avLst>
                <a:gd name="adj" fmla="val 13994"/>
              </a:avLst>
            </a:prstGeom>
            <a:solidFill>
              <a:srgbClr val="FFFFFF"/>
            </a:solidFill>
            <a:ln w="12700">
              <a:solidFill>
                <a:srgbClr val="D62E1C"/>
              </a:solidFill>
              <a:miter lim="800000"/>
              <a:headEnd/>
              <a:tailEnd/>
            </a:ln>
          </p:spPr>
          <p:txBody>
            <a:bodyPr lIns="54000" tIns="270000" rIns="54000" bIns="27000" numCol="1"/>
            <a:lstStyle/>
            <a:p>
              <a:pPr marL="229235" lvl="1" indent="-229235" defTabSz="764118">
                <a:spcAft>
                  <a:spcPts val="750"/>
                </a:spcAft>
                <a:buClr>
                  <a:srgbClr val="000000"/>
                </a:buClr>
                <a:buSzPct val="100000"/>
                <a:buFont typeface="Arial" pitchFamily="34" charset="0"/>
                <a:buChar char="•"/>
                <a:defRPr/>
              </a:pPr>
              <a:endParaRPr lang="de-DE" altLang="de-DE" sz="1125" kern="0" dirty="0">
                <a:solidFill>
                  <a:srgbClr val="000000"/>
                </a:solidFill>
              </a:endParaRPr>
            </a:p>
            <a:p>
              <a:pPr marL="229235" lvl="1" indent="-229235" defTabSz="764118">
                <a:spcAft>
                  <a:spcPts val="750"/>
                </a:spcAft>
                <a:buClr>
                  <a:srgbClr val="000000"/>
                </a:buClr>
                <a:buSzPct val="100000"/>
                <a:buFont typeface="Arial" pitchFamily="34" charset="0"/>
                <a:buChar char="•"/>
                <a:defRPr/>
              </a:pPr>
              <a:r>
                <a:rPr lang="de-DE" altLang="de-DE" sz="1125" kern="0" dirty="0">
                  <a:solidFill>
                    <a:srgbClr val="000000"/>
                  </a:solidFill>
                </a:rPr>
                <a:t>Gewinnermittlungs-, Gewinnmaximierungsfunktion</a:t>
              </a:r>
            </a:p>
            <a:p>
              <a:pPr marL="229235" lvl="1" indent="-229235" defTabSz="764118">
                <a:spcAft>
                  <a:spcPts val="750"/>
                </a:spcAft>
                <a:buClr>
                  <a:srgbClr val="000000"/>
                </a:buClr>
                <a:buFont typeface="Arial" pitchFamily="34" charset="0"/>
                <a:buChar char="•"/>
                <a:defRPr/>
              </a:pPr>
              <a:r>
                <a:rPr lang="de-DE" altLang="de-DE" sz="1125" kern="0" dirty="0">
                  <a:solidFill>
                    <a:srgbClr val="000000"/>
                  </a:solidFill>
                </a:rPr>
                <a:t>Motivationsfunktion und Anreizsteuerung</a:t>
              </a:r>
            </a:p>
            <a:p>
              <a:pPr marL="229235" lvl="1" indent="-229235" defTabSz="764118">
                <a:spcAft>
                  <a:spcPts val="750"/>
                </a:spcAft>
                <a:buClr>
                  <a:srgbClr val="000000"/>
                </a:buClr>
                <a:buFont typeface="Arial" pitchFamily="34" charset="0"/>
                <a:buChar char="•"/>
                <a:defRPr/>
              </a:pPr>
              <a:r>
                <a:rPr lang="de-DE" altLang="de-DE" sz="1125" kern="0" dirty="0">
                  <a:solidFill>
                    <a:srgbClr val="000000"/>
                  </a:solidFill>
                </a:rPr>
                <a:t>Lenkungs- und Koordinationsfunktion</a:t>
              </a:r>
            </a:p>
            <a:p>
              <a:pPr marL="197644" lvl="1" algn="ctr" defTabSz="764118">
                <a:spcAft>
                  <a:spcPts val="750"/>
                </a:spcAft>
                <a:buClr>
                  <a:srgbClr val="000000"/>
                </a:buClr>
                <a:tabLst>
                  <a:tab pos="402431" algn="l"/>
                </a:tabLst>
                <a:defRPr/>
              </a:pPr>
              <a:endParaRPr lang="de-DE" altLang="de-DE" sz="1125" b="1" kern="0" dirty="0">
                <a:solidFill>
                  <a:srgbClr val="D62E1C"/>
                </a:solidFill>
                <a:sym typeface="Wingdings" pitchFamily="2" charset="2"/>
              </a:endParaRPr>
            </a:p>
            <a:p>
              <a:pPr marL="197644" lvl="1" algn="ctr" defTabSz="764118">
                <a:spcAft>
                  <a:spcPts val="750"/>
                </a:spcAft>
                <a:buClr>
                  <a:srgbClr val="000000"/>
                </a:buClr>
                <a:tabLst>
                  <a:tab pos="402431" algn="l"/>
                </a:tabLst>
                <a:defRPr/>
              </a:pPr>
              <a:endParaRPr lang="de-DE" altLang="de-DE" sz="1125" kern="0" dirty="0">
                <a:solidFill>
                  <a:srgbClr val="D62E1C"/>
                </a:solidFill>
              </a:endParaRPr>
            </a:p>
            <a:p>
              <a:pPr indent="-184415" algn="ctr" defTabSz="764118">
                <a:spcAft>
                  <a:spcPts val="750"/>
                </a:spcAft>
                <a:buClr>
                  <a:srgbClr val="000000"/>
                </a:buClr>
                <a:tabLst>
                  <a:tab pos="402431" algn="l"/>
                </a:tabLst>
                <a:defRPr/>
              </a:pPr>
              <a:endParaRPr lang="de-DE" altLang="de-DE" sz="1125" kern="0" dirty="0">
                <a:solidFill>
                  <a:srgbClr val="D62E1C"/>
                </a:solidFill>
              </a:endParaRPr>
            </a:p>
            <a:p>
              <a:pPr indent="-184415" algn="ctr" defTabSz="764118">
                <a:spcAft>
                  <a:spcPts val="750"/>
                </a:spcAft>
                <a:buClr>
                  <a:srgbClr val="000000"/>
                </a:buClr>
                <a:tabLst>
                  <a:tab pos="402431" algn="l"/>
                </a:tabLst>
                <a:defRPr/>
              </a:pPr>
              <a:r>
                <a:rPr lang="de-DE" altLang="de-DE" sz="1125" kern="0" dirty="0">
                  <a:solidFill>
                    <a:srgbClr val="D62E1C"/>
                  </a:solidFill>
                </a:rPr>
                <a:t>„</a:t>
              </a:r>
              <a:r>
                <a:rPr lang="de-DE" altLang="de-DE" sz="1125" b="1" kern="0" dirty="0">
                  <a:solidFill>
                    <a:srgbClr val="D62E1C"/>
                  </a:solidFill>
                </a:rPr>
                <a:t>Vergrößerung</a:t>
              </a:r>
              <a:r>
                <a:rPr lang="de-DE" altLang="de-DE" sz="1125" kern="0" dirty="0">
                  <a:solidFill>
                    <a:srgbClr val="D62E1C"/>
                  </a:solidFill>
                </a:rPr>
                <a:t> </a:t>
              </a:r>
              <a:r>
                <a:rPr lang="de-DE" altLang="de-DE" sz="1125" kern="0" dirty="0">
                  <a:solidFill>
                    <a:srgbClr val="000000"/>
                  </a:solidFill>
                </a:rPr>
                <a:t>des Kuchens“</a:t>
              </a: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54DBF48-B32E-48BF-AD47-52A490C1D3CA}"/>
                </a:ext>
              </a:extLst>
            </p:cNvPr>
            <p:cNvSpPr>
              <a:spLocks/>
            </p:cNvSpPr>
            <p:nvPr/>
          </p:nvSpPr>
          <p:spPr bwMode="gray">
            <a:xfrm>
              <a:off x="564705" y="2374032"/>
              <a:ext cx="3158557" cy="352221"/>
            </a:xfrm>
            <a:custGeom>
              <a:avLst/>
              <a:gdLst>
                <a:gd name="T0" fmla="*/ 0 w 2229"/>
                <a:gd name="T1" fmla="*/ 0 h 227"/>
                <a:gd name="T2" fmla="*/ 2147483647 w 2229"/>
                <a:gd name="T3" fmla="*/ 0 h 227"/>
                <a:gd name="T4" fmla="*/ 2147483647 w 2229"/>
                <a:gd name="T5" fmla="*/ 2147483647 h 227"/>
                <a:gd name="T6" fmla="*/ 0 w 2229"/>
                <a:gd name="T7" fmla="*/ 2147483647 h 227"/>
                <a:gd name="T8" fmla="*/ 0 w 2229"/>
                <a:gd name="T9" fmla="*/ 0 h 2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29"/>
                <a:gd name="T16" fmla="*/ 0 h 227"/>
                <a:gd name="T17" fmla="*/ 2229 w 2229"/>
                <a:gd name="T18" fmla="*/ 227 h 2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29" h="227">
                  <a:moveTo>
                    <a:pt x="0" y="0"/>
                  </a:moveTo>
                  <a:lnTo>
                    <a:pt x="2171" y="0"/>
                  </a:lnTo>
                  <a:lnTo>
                    <a:pt x="2229" y="227"/>
                  </a:lnTo>
                  <a:lnTo>
                    <a:pt x="0" y="227"/>
                  </a:lnTo>
                  <a:lnTo>
                    <a:pt x="0" y="0"/>
                  </a:lnTo>
                </a:path>
              </a:pathLst>
            </a:custGeom>
            <a:solidFill>
              <a:srgbClr val="D62E1C"/>
            </a:solidFill>
            <a:ln w="12700" cap="rnd" cmpd="sng">
              <a:solidFill>
                <a:srgbClr val="D62E1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lIns="54000" tIns="27000" rIns="54000" bIns="27000" numCol="1" anchor="ctr"/>
            <a:lstStyle/>
            <a:p>
              <a:pPr algn="ctr" defTabSz="764118">
                <a:defRPr/>
              </a:pPr>
              <a:r>
                <a:rPr lang="de-DE" altLang="de-DE" sz="1200" b="1" kern="0" dirty="0">
                  <a:solidFill>
                    <a:srgbClr val="FFFFFF"/>
                  </a:solidFill>
                </a:rPr>
                <a:t>Controlling</a:t>
              </a:r>
              <a:endParaRPr lang="de-DE" altLang="de-DE" sz="825" b="1" kern="0" dirty="0">
                <a:solidFill>
                  <a:srgbClr val="FFFFFF"/>
                </a:solidFill>
              </a:endParaRPr>
            </a:p>
          </p:txBody>
        </p:sp>
        <p:sp>
          <p:nvSpPr>
            <p:cNvPr id="14" name="Pfeil nach unten 1">
              <a:extLst>
                <a:ext uri="{FF2B5EF4-FFF2-40B4-BE49-F238E27FC236}">
                  <a16:creationId xmlns:a16="http://schemas.microsoft.com/office/drawing/2014/main" id="{844F6AE6-A803-4F41-B30A-7AFC97110FB3}"/>
                </a:ext>
              </a:extLst>
            </p:cNvPr>
            <p:cNvSpPr/>
            <p:nvPr/>
          </p:nvSpPr>
          <p:spPr>
            <a:xfrm>
              <a:off x="1916606" y="4739527"/>
              <a:ext cx="432048" cy="675990"/>
            </a:xfrm>
            <a:prstGeom prst="downArrow">
              <a:avLst/>
            </a:prstGeom>
            <a:solidFill>
              <a:srgbClr val="D62E1C"/>
            </a:solidFill>
            <a:ln w="6350">
              <a:noFill/>
            </a:ln>
          </p:spPr>
          <p:txBody>
            <a:bodyPr vert="horz" wrap="square" lIns="68580" tIns="34290" rIns="68580" bIns="34290" numCol="1" rtlCol="0" anchor="ctr">
              <a:noAutofit/>
            </a:bodyPr>
            <a:lstStyle/>
            <a:p>
              <a:pPr algn="ctr" defTabSz="764118">
                <a:defRPr/>
              </a:pPr>
              <a:endParaRPr lang="de-DE" altLang="de-DE" sz="825" kern="0" dirty="0">
                <a:solidFill>
                  <a:srgbClr val="000000"/>
                </a:solidFill>
              </a:endParaRPr>
            </a:p>
          </p:txBody>
        </p:sp>
        <p:grpSp>
          <p:nvGrpSpPr>
            <p:cNvPr id="15" name="Gruppieren 69">
              <a:extLst>
                <a:ext uri="{FF2B5EF4-FFF2-40B4-BE49-F238E27FC236}">
                  <a16:creationId xmlns:a16="http://schemas.microsoft.com/office/drawing/2014/main" id="{C1B1930C-45CE-4BBD-8DE6-C222A2B3CF1C}"/>
                </a:ext>
              </a:extLst>
            </p:cNvPr>
            <p:cNvGrpSpPr/>
            <p:nvPr/>
          </p:nvGrpSpPr>
          <p:grpSpPr>
            <a:xfrm>
              <a:off x="5948373" y="2374032"/>
              <a:ext cx="3567902" cy="3871320"/>
              <a:chOff x="5948373" y="2374032"/>
              <a:chExt cx="3567902" cy="3871320"/>
            </a:xfrm>
          </p:grpSpPr>
          <p:sp>
            <p:nvSpPr>
              <p:cNvPr id="16" name="AutoShape 2">
                <a:extLst>
                  <a:ext uri="{FF2B5EF4-FFF2-40B4-BE49-F238E27FC236}">
                    <a16:creationId xmlns:a16="http://schemas.microsoft.com/office/drawing/2014/main" id="{7755A236-D2DF-4B06-BC62-03DFE639ECA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flipH="1">
                <a:off x="5948373" y="2374032"/>
                <a:ext cx="3567901" cy="3871320"/>
              </a:xfrm>
              <a:prstGeom prst="homePlate">
                <a:avLst>
                  <a:gd name="adj" fmla="val 13994"/>
                </a:avLst>
              </a:prstGeom>
              <a:solidFill>
                <a:srgbClr val="FFFFFF"/>
              </a:solidFill>
              <a:ln w="12700">
                <a:solidFill>
                  <a:srgbClr val="821A1A"/>
                </a:solidFill>
                <a:miter lim="800000"/>
                <a:headEnd/>
                <a:tailEnd/>
              </a:ln>
            </p:spPr>
            <p:txBody>
              <a:bodyPr lIns="162000" tIns="270000" rIns="54000" bIns="27000" numCol="1"/>
              <a:lstStyle/>
              <a:p>
                <a:pPr marL="229235" lvl="1" indent="-229235" defTabSz="764118">
                  <a:spcAft>
                    <a:spcPts val="750"/>
                  </a:spcAft>
                  <a:buClr>
                    <a:srgbClr val="000000"/>
                  </a:buClr>
                  <a:buFont typeface="Arial" pitchFamily="34" charset="0"/>
                  <a:buChar char="•"/>
                  <a:defRPr/>
                </a:pPr>
                <a:endParaRPr lang="de-DE" altLang="de-DE" sz="1125" kern="0" dirty="0">
                  <a:solidFill>
                    <a:srgbClr val="000000"/>
                  </a:solidFill>
                </a:endParaRPr>
              </a:p>
              <a:p>
                <a:pPr marL="229235" lvl="1" indent="-229235" defTabSz="764118">
                  <a:spcAft>
                    <a:spcPts val="750"/>
                  </a:spcAft>
                  <a:buClr>
                    <a:srgbClr val="000000"/>
                  </a:buClr>
                  <a:buFont typeface="Arial" pitchFamily="34" charset="0"/>
                  <a:buChar char="•"/>
                  <a:defRPr/>
                </a:pPr>
                <a:r>
                  <a:rPr lang="de-DE" altLang="de-DE" sz="1125" kern="0" dirty="0">
                    <a:solidFill>
                      <a:srgbClr val="000000"/>
                    </a:solidFill>
                  </a:rPr>
                  <a:t>Ergebnisallokationsfunktion (zwischen Gesellschaften)</a:t>
                </a:r>
              </a:p>
              <a:p>
                <a:pPr marL="229235" lvl="1" indent="-229235" defTabSz="764118">
                  <a:spcAft>
                    <a:spcPts val="750"/>
                  </a:spcAft>
                  <a:buClr>
                    <a:srgbClr val="000000"/>
                  </a:buClr>
                  <a:buFont typeface="Arial" pitchFamily="34" charset="0"/>
                  <a:buChar char="•"/>
                  <a:defRPr/>
                </a:pPr>
                <a:r>
                  <a:rPr lang="de-DE" altLang="de-DE" sz="1125" kern="0" dirty="0">
                    <a:solidFill>
                      <a:srgbClr val="000000"/>
                    </a:solidFill>
                  </a:rPr>
                  <a:t>Risiken: Vermeidung von Doppelbesteuerung/ Strafen</a:t>
                </a:r>
              </a:p>
              <a:p>
                <a:pPr marL="229235" lvl="1" indent="-229235" defTabSz="764118">
                  <a:spcAft>
                    <a:spcPts val="750"/>
                  </a:spcAft>
                  <a:buClr>
                    <a:srgbClr val="000000"/>
                  </a:buClr>
                  <a:buFont typeface="Arial" pitchFamily="34" charset="0"/>
                  <a:buChar char="•"/>
                  <a:defRPr/>
                </a:pPr>
                <a:r>
                  <a:rPr lang="de-DE" altLang="de-DE" sz="1125" kern="0" dirty="0">
                    <a:solidFill>
                      <a:srgbClr val="000000"/>
                    </a:solidFill>
                  </a:rPr>
                  <a:t>Chancen: Ausnutzung des intern. Steuergefälles </a:t>
                </a:r>
              </a:p>
              <a:p>
                <a:pPr marL="197644" lvl="1" algn="ctr" defTabSz="764118">
                  <a:spcAft>
                    <a:spcPts val="750"/>
                  </a:spcAft>
                  <a:buClr>
                    <a:srgbClr val="000000"/>
                  </a:buClr>
                  <a:defRPr/>
                </a:pPr>
                <a:endParaRPr lang="de-DE" altLang="de-DE" sz="1125" b="1" kern="0" dirty="0">
                  <a:solidFill>
                    <a:srgbClr val="821A1A"/>
                  </a:solidFill>
                  <a:sym typeface="Wingdings" pitchFamily="2" charset="2"/>
                </a:endParaRPr>
              </a:p>
              <a:p>
                <a:pPr marL="197644" lvl="1" algn="ctr" defTabSz="764118">
                  <a:spcAft>
                    <a:spcPts val="750"/>
                  </a:spcAft>
                  <a:buClr>
                    <a:srgbClr val="000000"/>
                  </a:buClr>
                  <a:defRPr/>
                </a:pPr>
                <a:endParaRPr lang="de-DE" altLang="de-DE" sz="1125" kern="0" dirty="0">
                  <a:solidFill>
                    <a:srgbClr val="821A1A"/>
                  </a:solidFill>
                </a:endParaRPr>
              </a:p>
              <a:p>
                <a:pPr marL="197644" lvl="1" algn="ctr" defTabSz="764118">
                  <a:spcAft>
                    <a:spcPts val="750"/>
                  </a:spcAft>
                  <a:buClr>
                    <a:srgbClr val="000000"/>
                  </a:buClr>
                  <a:defRPr/>
                </a:pPr>
                <a:endParaRPr lang="de-DE" altLang="de-DE" sz="1125" kern="0" dirty="0">
                  <a:solidFill>
                    <a:srgbClr val="821A1A"/>
                  </a:solidFill>
                </a:endParaRPr>
              </a:p>
              <a:p>
                <a:pPr marL="197644" lvl="1" algn="ctr" defTabSz="764118">
                  <a:spcAft>
                    <a:spcPts val="750"/>
                  </a:spcAft>
                  <a:buClr>
                    <a:srgbClr val="000000"/>
                  </a:buClr>
                  <a:defRPr/>
                </a:pPr>
                <a:r>
                  <a:rPr lang="de-DE" altLang="de-DE" sz="1125" kern="0" dirty="0">
                    <a:solidFill>
                      <a:srgbClr val="821A1A"/>
                    </a:solidFill>
                  </a:rPr>
                  <a:t>„</a:t>
                </a:r>
                <a:r>
                  <a:rPr lang="de-DE" altLang="de-DE" sz="1125" b="1" kern="0" dirty="0">
                    <a:solidFill>
                      <a:srgbClr val="821A1A"/>
                    </a:solidFill>
                  </a:rPr>
                  <a:t>Verteilung</a:t>
                </a:r>
                <a:r>
                  <a:rPr lang="de-DE" altLang="de-DE" sz="1125" kern="0" dirty="0">
                    <a:solidFill>
                      <a:srgbClr val="000000"/>
                    </a:solidFill>
                  </a:rPr>
                  <a:t> des Kuchens“</a:t>
                </a:r>
              </a:p>
            </p:txBody>
          </p:sp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B72074B3-0B41-4715-A228-5955600CBF2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364493" y="2374032"/>
                <a:ext cx="3151782" cy="352221"/>
              </a:xfrm>
              <a:custGeom>
                <a:avLst/>
                <a:gdLst>
                  <a:gd name="T0" fmla="*/ 2147483647 w 2232"/>
                  <a:gd name="T1" fmla="*/ 0 h 227"/>
                  <a:gd name="T2" fmla="*/ 2147483647 w 2232"/>
                  <a:gd name="T3" fmla="*/ 0 h 227"/>
                  <a:gd name="T4" fmla="*/ 0 w 2232"/>
                  <a:gd name="T5" fmla="*/ 2147483647 h 227"/>
                  <a:gd name="T6" fmla="*/ 2147483647 w 2232"/>
                  <a:gd name="T7" fmla="*/ 2147483647 h 227"/>
                  <a:gd name="T8" fmla="*/ 2147483647 w 2232"/>
                  <a:gd name="T9" fmla="*/ 0 h 2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32"/>
                  <a:gd name="T16" fmla="*/ 0 h 227"/>
                  <a:gd name="T17" fmla="*/ 2232 w 2232"/>
                  <a:gd name="T18" fmla="*/ 227 h 2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32" h="227">
                    <a:moveTo>
                      <a:pt x="2232" y="0"/>
                    </a:moveTo>
                    <a:lnTo>
                      <a:pt x="58" y="0"/>
                    </a:lnTo>
                    <a:lnTo>
                      <a:pt x="0" y="227"/>
                    </a:lnTo>
                    <a:lnTo>
                      <a:pt x="2232" y="227"/>
                    </a:lnTo>
                    <a:lnTo>
                      <a:pt x="2232" y="0"/>
                    </a:lnTo>
                  </a:path>
                </a:pathLst>
              </a:custGeom>
              <a:solidFill>
                <a:srgbClr val="821A1A"/>
              </a:solidFill>
              <a:ln w="12700" cap="rnd" cmpd="sng">
                <a:solidFill>
                  <a:srgbClr val="821A1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lIns="135000" tIns="27000" rIns="54000" bIns="27000" numCol="1" anchor="ctr"/>
              <a:lstStyle/>
              <a:p>
                <a:pPr algn="ctr" defTabSz="764118">
                  <a:defRPr/>
                </a:pPr>
                <a:r>
                  <a:rPr lang="de-DE" altLang="de-DE" sz="1200" b="1" kern="0" dirty="0">
                    <a:solidFill>
                      <a:srgbClr val="FFFFFF"/>
                    </a:solidFill>
                  </a:rPr>
                  <a:t>Steuern</a:t>
                </a:r>
                <a:endParaRPr lang="de-DE" altLang="de-DE" sz="825" b="1" kern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Pfeil nach unten 65">
                <a:extLst>
                  <a:ext uri="{FF2B5EF4-FFF2-40B4-BE49-F238E27FC236}">
                    <a16:creationId xmlns:a16="http://schemas.microsoft.com/office/drawing/2014/main" id="{0CBD5400-2BC7-4EAE-8CC1-13BD774E10F9}"/>
                  </a:ext>
                </a:extLst>
              </p:cNvPr>
              <p:cNvSpPr/>
              <p:nvPr/>
            </p:nvSpPr>
            <p:spPr>
              <a:xfrm>
                <a:off x="7785952" y="4739527"/>
                <a:ext cx="432048" cy="675990"/>
              </a:xfrm>
              <a:prstGeom prst="downArrow">
                <a:avLst/>
              </a:prstGeom>
              <a:solidFill>
                <a:srgbClr val="821A1A"/>
              </a:solidFill>
              <a:ln w="6350">
                <a:noFill/>
              </a:ln>
            </p:spPr>
            <p:txBody>
              <a:bodyPr vert="horz" wrap="square" lIns="68580" tIns="34290" rIns="68580" bIns="34290" numCol="1" rtlCol="0" anchor="ctr">
                <a:noAutofit/>
              </a:bodyPr>
              <a:lstStyle/>
              <a:p>
                <a:pPr algn="ctr" defTabSz="764118">
                  <a:defRPr/>
                </a:pPr>
                <a:endParaRPr lang="de-DE" altLang="de-DE" sz="825" kern="0" dirty="0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40995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 dirty="0"/>
              <a:t>Verrechnungspreise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 bwMode="gray"/>
        <p:txBody>
          <a:bodyPr/>
          <a:lstStyle/>
          <a:p>
            <a:r>
              <a:rPr lang="de-DE" dirty="0"/>
              <a:t>Zielkonflikte aus Steuerungs- und steuerlicher Sicht</a:t>
            </a:r>
          </a:p>
        </p:txBody>
      </p:sp>
      <p:sp>
        <p:nvSpPr>
          <p:cNvPr id="22" name="Rechteck 17">
            <a:extLst>
              <a:ext uri="{FF2B5EF4-FFF2-40B4-BE49-F238E27FC236}">
                <a16:creationId xmlns:a16="http://schemas.microsoft.com/office/drawing/2014/main" id="{44B92EEB-31D8-4137-BECD-04D4E18E04BD}"/>
              </a:ext>
            </a:extLst>
          </p:cNvPr>
          <p:cNvSpPr/>
          <p:nvPr/>
        </p:nvSpPr>
        <p:spPr bwMode="ltGray">
          <a:xfrm>
            <a:off x="2025748" y="1261552"/>
            <a:ext cx="1295966" cy="806824"/>
          </a:xfrm>
          <a:prstGeom prst="rect">
            <a:avLst/>
          </a:prstGeom>
          <a:solidFill>
            <a:srgbClr val="DC6900"/>
          </a:solidFill>
          <a:ln w="3175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685800">
              <a:defRPr/>
            </a:pPr>
            <a:r>
              <a:rPr lang="de-DE" sz="1200" kern="0" dirty="0">
                <a:solidFill>
                  <a:srgbClr val="FFFFFF"/>
                </a:solidFill>
              </a:rPr>
              <a:t>Produzent</a:t>
            </a:r>
          </a:p>
          <a:p>
            <a:pPr algn="ctr" defTabSz="685800">
              <a:defRPr/>
            </a:pPr>
            <a:r>
              <a:rPr lang="de-DE" sz="1200" kern="0" dirty="0">
                <a:solidFill>
                  <a:srgbClr val="FFFFFF"/>
                </a:solidFill>
              </a:rPr>
              <a:t>(„P“)</a:t>
            </a:r>
          </a:p>
          <a:p>
            <a:pPr algn="ctr" defTabSz="685800">
              <a:defRPr/>
            </a:pPr>
            <a:r>
              <a:rPr lang="de-DE" sz="1200" kern="0" dirty="0">
                <a:solidFill>
                  <a:srgbClr val="FFFFFF"/>
                </a:solidFill>
              </a:rPr>
              <a:t>DE</a:t>
            </a:r>
          </a:p>
        </p:txBody>
      </p:sp>
      <p:cxnSp>
        <p:nvCxnSpPr>
          <p:cNvPr id="23" name="Gewinkelte Verbindung 26">
            <a:extLst>
              <a:ext uri="{FF2B5EF4-FFF2-40B4-BE49-F238E27FC236}">
                <a16:creationId xmlns:a16="http://schemas.microsoft.com/office/drawing/2014/main" id="{41EB8EBB-DEA6-468F-B52C-8B34AD360D73}"/>
              </a:ext>
            </a:extLst>
          </p:cNvPr>
          <p:cNvCxnSpPr/>
          <p:nvPr>
            <p:custDataLst>
              <p:tags r:id="rId1"/>
            </p:custDataLst>
          </p:nvPr>
        </p:nvCxnSpPr>
        <p:spPr>
          <a:xfrm>
            <a:off x="5284780" y="1714250"/>
            <a:ext cx="806824" cy="1142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000000"/>
            </a:solidFill>
            <a:prstDash val="solid"/>
            <a:miter lim="800000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4" name="Rechteck 17">
            <a:extLst>
              <a:ext uri="{FF2B5EF4-FFF2-40B4-BE49-F238E27FC236}">
                <a16:creationId xmlns:a16="http://schemas.microsoft.com/office/drawing/2014/main" id="{1EE7C70B-F29D-4628-87A8-8F5FD33200F2}"/>
              </a:ext>
            </a:extLst>
          </p:cNvPr>
          <p:cNvSpPr/>
          <p:nvPr>
            <p:custDataLst>
              <p:tags r:id="rId2"/>
            </p:custDataLst>
          </p:nvPr>
        </p:nvSpPr>
        <p:spPr bwMode="ltGray">
          <a:xfrm>
            <a:off x="4078110" y="1261552"/>
            <a:ext cx="1239478" cy="806824"/>
          </a:xfrm>
          <a:prstGeom prst="rect">
            <a:avLst/>
          </a:prstGeom>
          <a:solidFill>
            <a:srgbClr val="A32020"/>
          </a:solidFill>
          <a:ln w="3175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685800">
              <a:defRPr/>
            </a:pPr>
            <a:r>
              <a:rPr lang="de-DE" sz="1200" kern="0" dirty="0">
                <a:solidFill>
                  <a:srgbClr val="FFFFFF"/>
                </a:solidFill>
              </a:rPr>
              <a:t>Vertrieb </a:t>
            </a:r>
            <a:br>
              <a:rPr lang="de-DE" sz="1200" kern="0" dirty="0">
                <a:solidFill>
                  <a:srgbClr val="FFFFFF"/>
                </a:solidFill>
              </a:rPr>
            </a:br>
            <a:r>
              <a:rPr lang="de-DE" sz="1200" kern="0" dirty="0">
                <a:solidFill>
                  <a:srgbClr val="FFFFFF"/>
                </a:solidFill>
              </a:rPr>
              <a:t>(„V“)</a:t>
            </a:r>
          </a:p>
          <a:p>
            <a:pPr algn="ctr" defTabSz="685800">
              <a:defRPr/>
            </a:pPr>
            <a:r>
              <a:rPr lang="de-DE" sz="1200" kern="0" dirty="0">
                <a:solidFill>
                  <a:srgbClr val="FFFFFF"/>
                </a:solidFill>
              </a:rPr>
              <a:t>Ausland</a:t>
            </a:r>
          </a:p>
        </p:txBody>
      </p:sp>
      <p:sp>
        <p:nvSpPr>
          <p:cNvPr id="25" name="Textfeld 32">
            <a:extLst>
              <a:ext uri="{FF2B5EF4-FFF2-40B4-BE49-F238E27FC236}">
                <a16:creationId xmlns:a16="http://schemas.microsoft.com/office/drawing/2014/main" id="{A6412649-2C93-4CEC-91D5-338327139B9B}"/>
              </a:ext>
            </a:extLst>
          </p:cNvPr>
          <p:cNvSpPr txBox="1"/>
          <p:nvPr/>
        </p:nvSpPr>
        <p:spPr>
          <a:xfrm>
            <a:off x="3345289" y="1556503"/>
            <a:ext cx="766482" cy="216921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181545" algn="ctr">
              <a:spcAft>
                <a:spcPts val="596"/>
              </a:spcAft>
            </a:pPr>
            <a:r>
              <a:rPr lang="de-DE" sz="1200" dirty="0">
                <a:solidFill>
                  <a:srgbClr val="000000"/>
                </a:solidFill>
              </a:rPr>
              <a:t>Ware/ </a:t>
            </a:r>
          </a:p>
          <a:p>
            <a:pPr indent="-181545" algn="ctr">
              <a:spcAft>
                <a:spcPts val="596"/>
              </a:spcAft>
            </a:pPr>
            <a:r>
              <a:rPr lang="de-DE" sz="1200" dirty="0">
                <a:solidFill>
                  <a:srgbClr val="000000"/>
                </a:solidFill>
              </a:rPr>
              <a:t>Rechnung</a:t>
            </a:r>
          </a:p>
        </p:txBody>
      </p:sp>
      <p:cxnSp>
        <p:nvCxnSpPr>
          <p:cNvPr id="26" name="Gewinkelte Verbindung 23">
            <a:extLst>
              <a:ext uri="{FF2B5EF4-FFF2-40B4-BE49-F238E27FC236}">
                <a16:creationId xmlns:a16="http://schemas.microsoft.com/office/drawing/2014/main" id="{B2C4484B-3942-486F-BAA5-12298A276E3D}"/>
              </a:ext>
            </a:extLst>
          </p:cNvPr>
          <p:cNvCxnSpPr/>
          <p:nvPr/>
        </p:nvCxnSpPr>
        <p:spPr>
          <a:xfrm flipV="1">
            <a:off x="3372140" y="1715391"/>
            <a:ext cx="690882" cy="1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000000"/>
            </a:solidFill>
            <a:prstDash val="solid"/>
            <a:miter lim="800000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7" name="Textfeld 32">
            <a:extLst>
              <a:ext uri="{FF2B5EF4-FFF2-40B4-BE49-F238E27FC236}">
                <a16:creationId xmlns:a16="http://schemas.microsoft.com/office/drawing/2014/main" id="{E4DE63D4-0EAA-4DC6-AAB0-91B3FB2367DB}"/>
              </a:ext>
            </a:extLst>
          </p:cNvPr>
          <p:cNvSpPr txBox="1"/>
          <p:nvPr/>
        </p:nvSpPr>
        <p:spPr>
          <a:xfrm>
            <a:off x="5304951" y="1556503"/>
            <a:ext cx="766482" cy="216921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181545" algn="ctr">
              <a:spcAft>
                <a:spcPts val="596"/>
              </a:spcAft>
            </a:pPr>
            <a:r>
              <a:rPr lang="de-DE" sz="1200" dirty="0">
                <a:solidFill>
                  <a:srgbClr val="000000"/>
                </a:solidFill>
              </a:rPr>
              <a:t>Ware/ </a:t>
            </a:r>
          </a:p>
          <a:p>
            <a:pPr indent="-181545" algn="ctr">
              <a:spcAft>
                <a:spcPts val="596"/>
              </a:spcAft>
            </a:pPr>
            <a:r>
              <a:rPr lang="de-DE" sz="1200" dirty="0">
                <a:solidFill>
                  <a:srgbClr val="000000"/>
                </a:solidFill>
              </a:rPr>
              <a:t>Rechnung</a:t>
            </a:r>
          </a:p>
        </p:txBody>
      </p:sp>
      <p:sp>
        <p:nvSpPr>
          <p:cNvPr id="28" name="Legende mit Pfeil nach oben 1">
            <a:extLst>
              <a:ext uri="{FF2B5EF4-FFF2-40B4-BE49-F238E27FC236}">
                <a16:creationId xmlns:a16="http://schemas.microsoft.com/office/drawing/2014/main" id="{4C914F7F-CDA3-4DA6-A497-4C3D492008F3}"/>
              </a:ext>
            </a:extLst>
          </p:cNvPr>
          <p:cNvSpPr/>
          <p:nvPr/>
        </p:nvSpPr>
        <p:spPr>
          <a:xfrm>
            <a:off x="2025748" y="2143671"/>
            <a:ext cx="1295966" cy="1089590"/>
          </a:xfrm>
          <a:prstGeom prst="upArrowCallout">
            <a:avLst/>
          </a:prstGeom>
          <a:solidFill>
            <a:srgbClr val="FFFFFF"/>
          </a:solidFill>
          <a:ln w="6350">
            <a:solidFill>
              <a:srgbClr val="000000"/>
            </a:solidFill>
          </a:ln>
        </p:spPr>
        <p:txBody>
          <a:bodyPr vert="horz" wrap="square" lIns="60512" tIns="30256" rIns="60512" bIns="30256" rtlCol="0" anchor="ctr">
            <a:noAutofit/>
          </a:bodyPr>
          <a:lstStyle/>
          <a:p>
            <a:pPr algn="ctr" defTabSz="685800">
              <a:defRPr/>
            </a:pPr>
            <a:r>
              <a:rPr lang="de-DE" sz="1200" kern="0" dirty="0">
                <a:solidFill>
                  <a:srgbClr val="000000"/>
                </a:solidFill>
              </a:rPr>
              <a:t>Strategieträger</a:t>
            </a:r>
          </a:p>
          <a:p>
            <a:pPr algn="ctr" defTabSz="685800">
              <a:defRPr/>
            </a:pPr>
            <a:r>
              <a:rPr lang="de-DE" sz="1200" kern="0" dirty="0">
                <a:solidFill>
                  <a:srgbClr val="000000"/>
                </a:solidFill>
              </a:rPr>
              <a:t>Ziel=Residual-ergebnis</a:t>
            </a:r>
          </a:p>
        </p:txBody>
      </p:sp>
      <p:sp>
        <p:nvSpPr>
          <p:cNvPr id="29" name="Legende mit Pfeil nach oben 93">
            <a:extLst>
              <a:ext uri="{FF2B5EF4-FFF2-40B4-BE49-F238E27FC236}">
                <a16:creationId xmlns:a16="http://schemas.microsoft.com/office/drawing/2014/main" id="{3E032E7F-5F4A-4A9B-9546-31296E806E1A}"/>
              </a:ext>
            </a:extLst>
          </p:cNvPr>
          <p:cNvSpPr/>
          <p:nvPr/>
        </p:nvSpPr>
        <p:spPr>
          <a:xfrm>
            <a:off x="4051220" y="2168090"/>
            <a:ext cx="1270953" cy="1065171"/>
          </a:xfrm>
          <a:prstGeom prst="upArrowCallout">
            <a:avLst/>
          </a:prstGeom>
          <a:solidFill>
            <a:srgbClr val="FFFFFF"/>
          </a:solidFill>
          <a:ln w="6350">
            <a:solidFill>
              <a:srgbClr val="000000"/>
            </a:solidFill>
          </a:ln>
        </p:spPr>
        <p:txBody>
          <a:bodyPr vert="horz" wrap="square" lIns="60512" tIns="30256" rIns="60512" bIns="30256" rtlCol="0" anchor="ctr">
            <a:noAutofit/>
          </a:bodyPr>
          <a:lstStyle/>
          <a:p>
            <a:pPr algn="ctr" defTabSz="685800">
              <a:defRPr/>
            </a:pPr>
            <a:r>
              <a:rPr lang="de-DE" sz="1200" kern="0" dirty="0">
                <a:solidFill>
                  <a:srgbClr val="000000"/>
                </a:solidFill>
              </a:rPr>
              <a:t>Routine-unternehmen Ziel=Routine-gewinn</a:t>
            </a:r>
          </a:p>
        </p:txBody>
      </p:sp>
      <p:sp>
        <p:nvSpPr>
          <p:cNvPr id="30" name="Legende mit Pfeil nach oben 1">
            <a:extLst>
              <a:ext uri="{FF2B5EF4-FFF2-40B4-BE49-F238E27FC236}">
                <a16:creationId xmlns:a16="http://schemas.microsoft.com/office/drawing/2014/main" id="{953EBA0C-AC3C-445B-B2A0-CAD7C588743E}"/>
              </a:ext>
            </a:extLst>
          </p:cNvPr>
          <p:cNvSpPr/>
          <p:nvPr/>
        </p:nvSpPr>
        <p:spPr>
          <a:xfrm>
            <a:off x="2025747" y="3332198"/>
            <a:ext cx="1295966" cy="1367821"/>
          </a:xfrm>
          <a:prstGeom prst="upArrowCallout">
            <a:avLst/>
          </a:prstGeom>
          <a:solidFill>
            <a:srgbClr val="FFFFFF"/>
          </a:solidFill>
          <a:ln w="6350">
            <a:solidFill>
              <a:srgbClr val="000000"/>
            </a:solidFill>
          </a:ln>
        </p:spPr>
        <p:txBody>
          <a:bodyPr vert="horz" wrap="square" lIns="60512" tIns="30256" rIns="60512" bIns="30256" rtlCol="0" anchor="ctr">
            <a:noAutofit/>
          </a:bodyPr>
          <a:lstStyle/>
          <a:p>
            <a:pPr algn="ctr" defTabSz="685800">
              <a:defRPr/>
            </a:pPr>
            <a:r>
              <a:rPr lang="de-DE" sz="1200" kern="0" dirty="0" err="1">
                <a:solidFill>
                  <a:srgbClr val="000000"/>
                </a:solidFill>
              </a:rPr>
              <a:t>Cost</a:t>
            </a:r>
            <a:r>
              <a:rPr lang="de-DE" sz="1200" kern="0" dirty="0">
                <a:solidFill>
                  <a:srgbClr val="000000"/>
                </a:solidFill>
              </a:rPr>
              <a:t> Center*</a:t>
            </a:r>
          </a:p>
          <a:p>
            <a:pPr algn="ctr" defTabSz="685800">
              <a:defRPr/>
            </a:pPr>
            <a:r>
              <a:rPr lang="de-DE" sz="1200" kern="0" dirty="0">
                <a:solidFill>
                  <a:srgbClr val="000000"/>
                </a:solidFill>
              </a:rPr>
              <a:t>Ziel=</a:t>
            </a:r>
            <a:r>
              <a:rPr lang="de-DE" sz="1200" kern="0" dirty="0" err="1">
                <a:solidFill>
                  <a:srgbClr val="000000"/>
                </a:solidFill>
              </a:rPr>
              <a:t>Minimie-rung</a:t>
            </a:r>
            <a:r>
              <a:rPr lang="de-DE" sz="1200" kern="0" dirty="0">
                <a:solidFill>
                  <a:srgbClr val="000000"/>
                </a:solidFill>
              </a:rPr>
              <a:t> HK</a:t>
            </a:r>
          </a:p>
          <a:p>
            <a:pPr algn="ctr" defTabSz="685800">
              <a:defRPr/>
            </a:pPr>
            <a:r>
              <a:rPr lang="de-DE" sz="1200" kern="0" dirty="0">
                <a:solidFill>
                  <a:srgbClr val="000000"/>
                </a:solidFill>
              </a:rPr>
              <a:t>EBIT = 0%</a:t>
            </a:r>
          </a:p>
        </p:txBody>
      </p:sp>
      <p:sp>
        <p:nvSpPr>
          <p:cNvPr id="31" name="Legende mit Pfeil nach oben 93">
            <a:extLst>
              <a:ext uri="{FF2B5EF4-FFF2-40B4-BE49-F238E27FC236}">
                <a16:creationId xmlns:a16="http://schemas.microsoft.com/office/drawing/2014/main" id="{A3A8E91A-5E60-4CFB-AB18-81248D95DE0E}"/>
              </a:ext>
            </a:extLst>
          </p:cNvPr>
          <p:cNvSpPr/>
          <p:nvPr/>
        </p:nvSpPr>
        <p:spPr>
          <a:xfrm>
            <a:off x="4049531" y="3325554"/>
            <a:ext cx="1270953" cy="1374465"/>
          </a:xfrm>
          <a:prstGeom prst="upArrowCallout">
            <a:avLst/>
          </a:prstGeom>
          <a:solidFill>
            <a:srgbClr val="FFFFFF"/>
          </a:solidFill>
          <a:ln w="6350">
            <a:solidFill>
              <a:srgbClr val="000000"/>
            </a:solidFill>
          </a:ln>
        </p:spPr>
        <p:txBody>
          <a:bodyPr vert="horz" wrap="square" lIns="60512" tIns="30256" rIns="60512" bIns="30256" rtlCol="0" anchor="ctr">
            <a:noAutofit/>
          </a:bodyPr>
          <a:lstStyle/>
          <a:p>
            <a:pPr algn="ctr" defTabSz="685800">
              <a:defRPr/>
            </a:pPr>
            <a:r>
              <a:rPr lang="de-DE" sz="1200" kern="0" dirty="0">
                <a:solidFill>
                  <a:srgbClr val="000000"/>
                </a:solidFill>
              </a:rPr>
              <a:t>Profit/ Revenue Center</a:t>
            </a:r>
          </a:p>
          <a:p>
            <a:pPr algn="ctr" defTabSz="685800">
              <a:defRPr/>
            </a:pPr>
            <a:r>
              <a:rPr lang="de-DE" sz="1200" kern="0" dirty="0">
                <a:solidFill>
                  <a:srgbClr val="000000"/>
                </a:solidFill>
              </a:rPr>
              <a:t>Ziel=</a:t>
            </a:r>
            <a:r>
              <a:rPr lang="de-DE" sz="1200" kern="0" dirty="0" err="1">
                <a:solidFill>
                  <a:srgbClr val="000000"/>
                </a:solidFill>
              </a:rPr>
              <a:t>Maximie-rung</a:t>
            </a:r>
            <a:r>
              <a:rPr lang="de-DE" sz="1200" kern="0" dirty="0">
                <a:solidFill>
                  <a:srgbClr val="000000"/>
                </a:solidFill>
              </a:rPr>
              <a:t> Absatzpreis</a:t>
            </a:r>
          </a:p>
          <a:p>
            <a:pPr algn="ctr" defTabSz="685800">
              <a:defRPr/>
            </a:pPr>
            <a:r>
              <a:rPr lang="de-DE" sz="1200" kern="0" dirty="0">
                <a:solidFill>
                  <a:srgbClr val="000000"/>
                </a:solidFill>
              </a:rPr>
              <a:t>EBIT = maximal</a:t>
            </a:r>
          </a:p>
        </p:txBody>
      </p:sp>
      <p:sp>
        <p:nvSpPr>
          <p:cNvPr id="32" name="TextBox 38">
            <a:extLst>
              <a:ext uri="{FF2B5EF4-FFF2-40B4-BE49-F238E27FC236}">
                <a16:creationId xmlns:a16="http://schemas.microsoft.com/office/drawing/2014/main" id="{9DEAAF72-C666-49D2-AD9F-81AB0BE1D93E}"/>
              </a:ext>
            </a:extLst>
          </p:cNvPr>
          <p:cNvSpPr txBox="1"/>
          <p:nvPr/>
        </p:nvSpPr>
        <p:spPr>
          <a:xfrm>
            <a:off x="1321751" y="2854891"/>
            <a:ext cx="685800" cy="216749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indent="-205740">
              <a:spcAft>
                <a:spcPts val="675"/>
              </a:spcAft>
            </a:pPr>
            <a:r>
              <a:rPr lang="de-DE" sz="1200" dirty="0">
                <a:solidFill>
                  <a:srgbClr val="000000"/>
                </a:solidFill>
              </a:rPr>
              <a:t>Steuern:</a:t>
            </a:r>
          </a:p>
        </p:txBody>
      </p:sp>
      <p:sp>
        <p:nvSpPr>
          <p:cNvPr id="33" name="TextBox 39">
            <a:extLst>
              <a:ext uri="{FF2B5EF4-FFF2-40B4-BE49-F238E27FC236}">
                <a16:creationId xmlns:a16="http://schemas.microsoft.com/office/drawing/2014/main" id="{F669ADDE-230C-4837-8C8F-9FDC95B3978E}"/>
              </a:ext>
            </a:extLst>
          </p:cNvPr>
          <p:cNvSpPr txBox="1"/>
          <p:nvPr/>
        </p:nvSpPr>
        <p:spPr>
          <a:xfrm>
            <a:off x="1152403" y="3935011"/>
            <a:ext cx="685800" cy="216749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indent="-205740">
              <a:spcAft>
                <a:spcPts val="675"/>
              </a:spcAft>
            </a:pPr>
            <a:r>
              <a:rPr lang="de-DE" sz="1200" dirty="0">
                <a:solidFill>
                  <a:srgbClr val="000000"/>
                </a:solidFill>
              </a:rPr>
              <a:t>Controlling:</a:t>
            </a:r>
          </a:p>
        </p:txBody>
      </p:sp>
      <p:sp>
        <p:nvSpPr>
          <p:cNvPr id="34" name="TextBox 40">
            <a:extLst>
              <a:ext uri="{FF2B5EF4-FFF2-40B4-BE49-F238E27FC236}">
                <a16:creationId xmlns:a16="http://schemas.microsoft.com/office/drawing/2014/main" id="{7C2D5DA3-9A9C-47B8-B5DC-C747725AA91C}"/>
              </a:ext>
            </a:extLst>
          </p:cNvPr>
          <p:cNvSpPr txBox="1"/>
          <p:nvPr/>
        </p:nvSpPr>
        <p:spPr>
          <a:xfrm>
            <a:off x="2025747" y="5059534"/>
            <a:ext cx="1944216" cy="201709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indent="-205740">
              <a:spcAft>
                <a:spcPts val="675"/>
              </a:spcAft>
            </a:pPr>
            <a:r>
              <a:rPr lang="de-DE" sz="1200" b="0" dirty="0">
                <a:solidFill>
                  <a:srgbClr val="000000"/>
                </a:solidFill>
                <a:effectLst/>
              </a:rPr>
              <a:t>*ggfs. auch Service Center</a:t>
            </a:r>
            <a:endParaRPr lang="de-DE" sz="1200" dirty="0">
              <a:solidFill>
                <a:srgbClr val="000000"/>
              </a:solidFill>
            </a:endParaRPr>
          </a:p>
        </p:txBody>
      </p:sp>
      <p:sp>
        <p:nvSpPr>
          <p:cNvPr id="35" name="Freeform 4">
            <a:extLst>
              <a:ext uri="{FF2B5EF4-FFF2-40B4-BE49-F238E27FC236}">
                <a16:creationId xmlns:a16="http://schemas.microsoft.com/office/drawing/2014/main" id="{C3090B87-3510-4D8E-99C1-50F5184C4C4D}"/>
              </a:ext>
            </a:extLst>
          </p:cNvPr>
          <p:cNvSpPr>
            <a:spLocks/>
          </p:cNvSpPr>
          <p:nvPr/>
        </p:nvSpPr>
        <p:spPr bwMode="gray">
          <a:xfrm>
            <a:off x="3372730" y="3136914"/>
            <a:ext cx="690292" cy="772890"/>
          </a:xfrm>
          <a:custGeom>
            <a:avLst/>
            <a:gdLst>
              <a:gd name="T0" fmla="*/ 2147483647 w 409"/>
              <a:gd name="T1" fmla="*/ 0 h 894"/>
              <a:gd name="T2" fmla="*/ 2147483647 w 409"/>
              <a:gd name="T3" fmla="*/ 2147483647 h 894"/>
              <a:gd name="T4" fmla="*/ 2147483647 w 409"/>
              <a:gd name="T5" fmla="*/ 2147483647 h 894"/>
              <a:gd name="T6" fmla="*/ 2147483647 w 409"/>
              <a:gd name="T7" fmla="*/ 2147483647 h 894"/>
              <a:gd name="T8" fmla="*/ 2147483647 w 409"/>
              <a:gd name="T9" fmla="*/ 2147483647 h 894"/>
              <a:gd name="T10" fmla="*/ 2147483647 w 409"/>
              <a:gd name="T11" fmla="*/ 2147483647 h 894"/>
              <a:gd name="T12" fmla="*/ 2147483647 w 409"/>
              <a:gd name="T13" fmla="*/ 2147483647 h 894"/>
              <a:gd name="T14" fmla="*/ 0 w 409"/>
              <a:gd name="T15" fmla="*/ 2147483647 h 894"/>
              <a:gd name="T16" fmla="*/ 2147483647 w 409"/>
              <a:gd name="T17" fmla="*/ 2147483647 h 894"/>
              <a:gd name="T18" fmla="*/ 2147483647 w 409"/>
              <a:gd name="T19" fmla="*/ 2147483647 h 894"/>
              <a:gd name="T20" fmla="*/ 2147483647 w 409"/>
              <a:gd name="T21" fmla="*/ 2147483647 h 894"/>
              <a:gd name="T22" fmla="*/ 2147483647 w 409"/>
              <a:gd name="T23" fmla="*/ 0 h 894"/>
              <a:gd name="T24" fmla="*/ 2147483647 w 409"/>
              <a:gd name="T25" fmla="*/ 0 h 89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09"/>
              <a:gd name="T40" fmla="*/ 0 h 894"/>
              <a:gd name="T41" fmla="*/ 409 w 409"/>
              <a:gd name="T42" fmla="*/ 894 h 894"/>
              <a:gd name="connsiteX0" fmla="*/ 4450 w 9976"/>
              <a:gd name="connsiteY0" fmla="*/ 0 h 10000"/>
              <a:gd name="connsiteX1" fmla="*/ 8240 w 9976"/>
              <a:gd name="connsiteY1" fmla="*/ 235 h 10000"/>
              <a:gd name="connsiteX2" fmla="*/ 2910 w 9976"/>
              <a:gd name="connsiteY2" fmla="*/ 4944 h 10000"/>
              <a:gd name="connsiteX3" fmla="*/ 9976 w 9976"/>
              <a:gd name="connsiteY3" fmla="*/ 3535 h 10000"/>
              <a:gd name="connsiteX4" fmla="*/ 3423 w 9976"/>
              <a:gd name="connsiteY4" fmla="*/ 8725 h 10000"/>
              <a:gd name="connsiteX5" fmla="*/ 7042 w 9976"/>
              <a:gd name="connsiteY5" fmla="*/ 8098 h 10000"/>
              <a:gd name="connsiteX6" fmla="*/ 1552 w 9976"/>
              <a:gd name="connsiteY6" fmla="*/ 10000 h 10000"/>
              <a:gd name="connsiteX7" fmla="*/ 0 w 9976"/>
              <a:gd name="connsiteY7" fmla="*/ 6991 h 10000"/>
              <a:gd name="connsiteX8" fmla="*/ 2225 w 9976"/>
              <a:gd name="connsiteY8" fmla="*/ 8412 h 10000"/>
              <a:gd name="connsiteX9" fmla="*/ 6699 w 9976"/>
              <a:gd name="connsiteY9" fmla="*/ 4709 h 10000"/>
              <a:gd name="connsiteX10" fmla="*/ 685 w 9976"/>
              <a:gd name="connsiteY10" fmla="*/ 5817 h 10000"/>
              <a:gd name="connsiteX11" fmla="*/ 4621 w 9976"/>
              <a:gd name="connsiteY11" fmla="*/ 0 h 10000"/>
              <a:gd name="connsiteX12" fmla="*/ 4450 w 9976"/>
              <a:gd name="connsiteY1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76" h="10000">
                <a:moveTo>
                  <a:pt x="4450" y="0"/>
                </a:moveTo>
                <a:lnTo>
                  <a:pt x="8240" y="235"/>
                </a:lnTo>
                <a:lnTo>
                  <a:pt x="2910" y="4944"/>
                </a:lnTo>
                <a:lnTo>
                  <a:pt x="9976" y="3535"/>
                </a:lnTo>
                <a:lnTo>
                  <a:pt x="3423" y="8725"/>
                </a:lnTo>
                <a:lnTo>
                  <a:pt x="7042" y="8098"/>
                </a:lnTo>
                <a:lnTo>
                  <a:pt x="1552" y="10000"/>
                </a:lnTo>
                <a:lnTo>
                  <a:pt x="0" y="6991"/>
                </a:lnTo>
                <a:lnTo>
                  <a:pt x="2225" y="8412"/>
                </a:lnTo>
                <a:lnTo>
                  <a:pt x="6699" y="4709"/>
                </a:lnTo>
                <a:lnTo>
                  <a:pt x="685" y="5817"/>
                </a:lnTo>
                <a:lnTo>
                  <a:pt x="4621" y="0"/>
                </a:lnTo>
                <a:lnTo>
                  <a:pt x="4450" y="0"/>
                </a:lnTo>
              </a:path>
            </a:pathLst>
          </a:custGeom>
          <a:solidFill>
            <a:srgbClr val="FFCF48"/>
          </a:solidFill>
          <a:ln w="317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numCol="1" rtlCol="0" anchor="ctr"/>
          <a:lstStyle/>
          <a:p>
            <a:pPr algn="ctr" defTabSz="764118">
              <a:defRPr/>
            </a:pPr>
            <a:endParaRPr lang="de-DE" altLang="de-DE" sz="1200" kern="0" dirty="0">
              <a:solidFill>
                <a:srgbClr val="FFFFFF"/>
              </a:solidFill>
            </a:endParaRPr>
          </a:p>
        </p:txBody>
      </p:sp>
      <p:sp>
        <p:nvSpPr>
          <p:cNvPr id="36" name="Ellipse 20">
            <a:extLst>
              <a:ext uri="{FF2B5EF4-FFF2-40B4-BE49-F238E27FC236}">
                <a16:creationId xmlns:a16="http://schemas.microsoft.com/office/drawing/2014/main" id="{BAABA0EB-1F48-420B-A9C8-FB1B682820B8}"/>
              </a:ext>
            </a:extLst>
          </p:cNvPr>
          <p:cNvSpPr/>
          <p:nvPr>
            <p:custDataLst>
              <p:tags r:id="rId3"/>
            </p:custDataLst>
          </p:nvPr>
        </p:nvSpPr>
        <p:spPr bwMode="ltGray">
          <a:xfrm>
            <a:off x="6091604" y="1237779"/>
            <a:ext cx="952941" cy="952941"/>
          </a:xfrm>
          <a:prstGeom prst="ellipse">
            <a:avLst/>
          </a:prstGeom>
          <a:solidFill>
            <a:srgbClr val="DB536A"/>
          </a:solidFill>
          <a:ln w="3175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rtlCol="0" anchor="ctr"/>
          <a:lstStyle/>
          <a:p>
            <a:pPr algn="ctr" defTabSz="685800">
              <a:defRPr/>
            </a:pPr>
            <a:r>
              <a:rPr lang="de-DE" sz="1200" kern="0" dirty="0">
                <a:solidFill>
                  <a:srgbClr val="FFFFFF"/>
                </a:solidFill>
              </a:rPr>
              <a:t>Kunde</a:t>
            </a:r>
          </a:p>
        </p:txBody>
      </p:sp>
    </p:spTree>
    <p:extLst>
      <p:ext uri="{BB962C8B-B14F-4D97-AF65-F5344CB8AC3E}">
        <p14:creationId xmlns:p14="http://schemas.microsoft.com/office/powerpoint/2010/main" val="2708288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 dirty="0"/>
              <a:t>Verrechnungspreise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 bwMode="gray"/>
        <p:txBody>
          <a:bodyPr/>
          <a:lstStyle/>
          <a:p>
            <a:r>
              <a:rPr lang="de-DE" dirty="0">
                <a:solidFill>
                  <a:srgbClr val="404042"/>
                </a:solidFill>
              </a:rPr>
              <a:t>Überblick – Optimale Steuerung und optimale </a:t>
            </a:r>
            <a:r>
              <a:rPr lang="de-DE" dirty="0" err="1">
                <a:solidFill>
                  <a:srgbClr val="404042"/>
                </a:solidFill>
              </a:rPr>
              <a:t>Tax</a:t>
            </a:r>
            <a:r>
              <a:rPr lang="de-DE" dirty="0">
                <a:solidFill>
                  <a:srgbClr val="404042"/>
                </a:solidFill>
              </a:rPr>
              <a:t> Compliance ist möglich</a:t>
            </a:r>
          </a:p>
          <a:p>
            <a:endParaRPr lang="de-DE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03D9024-802A-428E-81A9-12D7A78C1C65}"/>
              </a:ext>
            </a:extLst>
          </p:cNvPr>
          <p:cNvSpPr txBox="1"/>
          <p:nvPr/>
        </p:nvSpPr>
        <p:spPr>
          <a:xfrm>
            <a:off x="388613" y="5121104"/>
            <a:ext cx="6987600" cy="24264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marL="0" marR="0" lvl="0" indent="-27432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*VP = Verrechnungspreis, CO = Controlling, LE = Legal Entity, KPI = Steuerungskennzahl, COMA = konsolidierte Marge</a:t>
            </a: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74AD4868-2650-4773-920A-DB771F3E1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129" y="840923"/>
            <a:ext cx="7747741" cy="4280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555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201659ef-8675-4602-9916-db125cc0a73d"/>
  <p:tag name="THINKCELLPRESENTATIONDONOTDELETE" val="&lt;?xml version=&quot;1.0&quot; encoding=&quot;UTF-16&quot; standalone=&quot;yes&quot;?&gt;&lt;root reqver=&quot;23045&quot;&gt;&lt;version val=&quot;25142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  <p:tag name="LASTSLIDEVIEWED" val="574,37,Slide31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1cdYklNLk.SrQse8GqeD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x4vunK18EeKrth3v2HMY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NKbgJJ6yEatW0kISC3doA"/>
</p:tagLst>
</file>

<file path=ppt/theme/theme1.xml><?xml version="1.0" encoding="utf-8"?>
<a:theme xmlns:a="http://schemas.openxmlformats.org/drawingml/2006/main" name="3_CA Master">
  <a:themeElements>
    <a:clrScheme name="CA 3">
      <a:dk1>
        <a:srgbClr val="404042"/>
      </a:dk1>
      <a:lt1>
        <a:srgbClr val="FFFFFF"/>
      </a:lt1>
      <a:dk2>
        <a:srgbClr val="808080"/>
      </a:dk2>
      <a:lt2>
        <a:srgbClr val="686D71"/>
      </a:lt2>
      <a:accent1>
        <a:srgbClr val="E11E00"/>
      </a:accent1>
      <a:accent2>
        <a:srgbClr val="499434"/>
      </a:accent2>
      <a:accent3>
        <a:srgbClr val="0374B0"/>
      </a:accent3>
      <a:accent4>
        <a:srgbClr val="002E5D"/>
      </a:accent4>
      <a:accent5>
        <a:srgbClr val="F18700"/>
      </a:accent5>
      <a:accent6>
        <a:srgbClr val="25AFD6"/>
      </a:accent6>
      <a:hlink>
        <a:srgbClr val="4D953D"/>
      </a:hlink>
      <a:folHlink>
        <a:srgbClr val="FF000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70005"/>
        </a:solidFill>
        <a:ln w="50800">
          <a:noFill/>
          <a:headEnd type="triangle"/>
          <a:tailEnd type="none" w="med" len="med"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 w="3175">
          <a:solidFill>
            <a:schemeClr val="tx1">
              <a:lumMod val="40000"/>
              <a:lumOff val="60000"/>
            </a:schemeClr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12B163C5E2A14D9570CBDF7FE52D41" ma:contentTypeVersion="13" ma:contentTypeDescription="Create a new document." ma:contentTypeScope="" ma:versionID="8d13bad082969238202837b5b0e5c5a0">
  <xsd:schema xmlns:xsd="http://www.w3.org/2001/XMLSchema" xmlns:xs="http://www.w3.org/2001/XMLSchema" xmlns:p="http://schemas.microsoft.com/office/2006/metadata/properties" xmlns:ns2="daf55a00-16ba-4340-88b5-b29df79cf43a" targetNamespace="http://schemas.microsoft.com/office/2006/metadata/properties" ma:root="true" ma:fieldsID="a672649a1c962be51bf41345dc09b28d" ns2:_="">
    <xsd:import namespace="daf55a00-16ba-4340-88b5-b29df79cf4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f55a00-16ba-4340-88b5-b29df79cf4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276c6d5e-f125-43f3-9197-564f2f32da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af55a00-16ba-4340-88b5-b29df79cf43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EC56D0-29F1-4849-8A69-75AFF345FA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f55a00-16ba-4340-88b5-b29df79cf4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CBD08B-072B-42CB-A70B-B6A33BFB6A56}">
  <ds:schemaRefs>
    <ds:schemaRef ds:uri="http://schemas.microsoft.com/office/2006/metadata/properties"/>
    <ds:schemaRef ds:uri="http://schemas.microsoft.com/office/infopath/2007/PartnerControls"/>
    <ds:schemaRef ds:uri="daf55a00-16ba-4340-88b5-b29df79cf43a"/>
  </ds:schemaRefs>
</ds:datastoreItem>
</file>

<file path=customXml/itemProps3.xml><?xml version="1.0" encoding="utf-8"?>
<ds:datastoreItem xmlns:ds="http://schemas.openxmlformats.org/officeDocument/2006/customXml" ds:itemID="{07B1B722-805B-492E-AA71-1E91B30A8F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177</Words>
  <Application>Microsoft Macintosh PowerPoint</Application>
  <PresentationFormat>Bildschirmpräsentation (16:10)</PresentationFormat>
  <Paragraphs>61</Paragraphs>
  <Slides>5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3_CA Master</vt:lpstr>
      <vt:lpstr>think-cell Folie</vt:lpstr>
      <vt:lpstr>PowerPoint-Präsentation</vt:lpstr>
      <vt:lpstr>Steuerliche Verrechnungspreise</vt:lpstr>
      <vt:lpstr>Verrechnungspreise</vt:lpstr>
      <vt:lpstr>Verrechnungspreise</vt:lpstr>
      <vt:lpstr>Verrechnungspreise</vt:lpstr>
    </vt:vector>
  </TitlesOfParts>
  <Company>Ca Akademie AG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 Akademie AG</dc:creator>
  <cp:lastModifiedBy>Laura Pielenz</cp:lastModifiedBy>
  <cp:revision>1035</cp:revision>
  <cp:lastPrinted>2019-01-31T18:23:22Z</cp:lastPrinted>
  <dcterms:created xsi:type="dcterms:W3CDTF">2017-02-07T13:44:51Z</dcterms:created>
  <dcterms:modified xsi:type="dcterms:W3CDTF">2023-09-22T09:15:37Z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0x0101008812B163C5E2A14D9570CBDF7FE52D41</vt:lpwstr>
  </property>
  <property fmtid="{D5CDD505-2E9C-101B-9397-08002B2CF9AE}" pid="3" name="MediaServiceImageTags">
    <vt:lpwstr/>
  </property>
</Properties>
</file>