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753600"/>
  <p:defaultTextStyle>
    <a:defPPr>
      <a:defRPr lang="de-DE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2796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7525" y="9258300"/>
            <a:ext cx="742950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/>
            <a:r>
              <a:rPr lang="de-DE" sz="1200"/>
              <a:t>Seite </a:t>
            </a:r>
            <a:fld id="{F4A6C822-A447-4852-A907-58E8121518CD}" type="slidenum">
              <a:rPr lang="de-DE" sz="1200"/>
              <a:pPr algn="ctr" defTabSz="762000"/>
              <a:t>‹Nr.›</a:t>
            </a:fld>
            <a:endParaRPr lang="de-DE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355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Hauptteiltext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20850" y="95250"/>
            <a:ext cx="3416300" cy="4930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057525" y="9339263"/>
            <a:ext cx="742950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/>
            <a:r>
              <a:rPr lang="de-DE" sz="1200"/>
              <a:t>Seite </a:t>
            </a:r>
            <a:fld id="{BCB42530-8C7A-493F-B88B-4D0C2E5D2176}" type="slidenum">
              <a:rPr lang="de-DE" sz="1200"/>
              <a:pPr algn="ctr" defTabSz="762000"/>
              <a:t>‹Nr.›</a:t>
            </a:fld>
            <a:endParaRPr lang="de-DE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2438" y="95250"/>
            <a:ext cx="3413125" cy="4930775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668838" y="881063"/>
            <a:ext cx="1239837" cy="7924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49325" y="881063"/>
            <a:ext cx="3567113" cy="79248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49325" y="2862263"/>
            <a:ext cx="2403475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403475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49325" y="881063"/>
            <a:ext cx="4959350" cy="165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Folientitel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2862263"/>
            <a:ext cx="4959350" cy="594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Hauptteiltext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897063" y="2960688"/>
            <a:ext cx="2792412" cy="2536825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895350" y="3101975"/>
            <a:ext cx="708025" cy="233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550" tIns="41275" rIns="82550" bIns="41275">
            <a:spAutoFit/>
          </a:bodyPr>
          <a:lstStyle/>
          <a:p>
            <a:pPr defTabSz="685800"/>
            <a:r>
              <a:rPr lang="de-DE" sz="1100" b="1" u="sng"/>
              <a:t>Struktur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22288" y="3629025"/>
            <a:ext cx="1314450" cy="815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550" tIns="41275" rIns="82550" bIns="41275">
            <a:spAutoFit/>
          </a:bodyPr>
          <a:lstStyle/>
          <a:p>
            <a:pPr algn="ctr" defTabSz="685800"/>
            <a:r>
              <a:rPr lang="de-DE" sz="900" i="1" u="sng"/>
              <a:t>Produkt</a:t>
            </a:r>
          </a:p>
          <a:p>
            <a:pPr algn="ctr" defTabSz="685800"/>
            <a:endParaRPr lang="de-DE" sz="900"/>
          </a:p>
          <a:p>
            <a:pPr algn="ctr" defTabSz="685800"/>
            <a:r>
              <a:rPr lang="de-DE" sz="900" b="1"/>
              <a:t>coût produit</a:t>
            </a:r>
          </a:p>
          <a:p>
            <a:pPr algn="ctr" defTabSz="685800"/>
            <a:r>
              <a:rPr lang="de-DE" sz="900"/>
              <a:t>(vormals Grenzkosten,</a:t>
            </a:r>
          </a:p>
          <a:p>
            <a:pPr algn="ctr" defTabSz="685800"/>
            <a:r>
              <a:rPr lang="de-DE" sz="900"/>
              <a:t>proportionale Kosten,</a:t>
            </a:r>
          </a:p>
          <a:p>
            <a:pPr algn="ctr" defTabSz="685800"/>
            <a:r>
              <a:rPr lang="de-DE" sz="900"/>
              <a:t>variable Kosten)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36600" y="4570413"/>
            <a:ext cx="709613" cy="1060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550" tIns="41275" rIns="82550" bIns="41275">
            <a:spAutoFit/>
          </a:bodyPr>
          <a:lstStyle/>
          <a:p>
            <a:pPr algn="ctr" defTabSz="685800"/>
            <a:r>
              <a:rPr lang="de-DE" sz="900" i="1" u="sng"/>
              <a:t>organisa-</a:t>
            </a:r>
          </a:p>
          <a:p>
            <a:pPr algn="ctr" defTabSz="685800"/>
            <a:r>
              <a:rPr lang="de-DE" sz="900" i="1" u="sng"/>
              <a:t>torisches</a:t>
            </a:r>
          </a:p>
          <a:p>
            <a:pPr algn="ctr" defTabSz="685800"/>
            <a:r>
              <a:rPr lang="de-DE" sz="900" i="1" u="sng"/>
              <a:t>"Gehäuse"</a:t>
            </a:r>
            <a:endParaRPr lang="de-DE" sz="900"/>
          </a:p>
          <a:p>
            <a:pPr algn="ctr" defTabSz="685800"/>
            <a:endParaRPr lang="de-DE" sz="900"/>
          </a:p>
          <a:p>
            <a:pPr algn="ctr" defTabSz="685800"/>
            <a:r>
              <a:rPr lang="de-DE" sz="900" b="1"/>
              <a:t>frais de</a:t>
            </a:r>
          </a:p>
          <a:p>
            <a:pPr algn="ctr" defTabSz="685800"/>
            <a:r>
              <a:rPr lang="de-DE" sz="900" b="1"/>
              <a:t>structure</a:t>
            </a:r>
          </a:p>
          <a:p>
            <a:pPr algn="ctr" defTabSz="685800"/>
            <a:r>
              <a:rPr lang="de-DE" sz="900"/>
              <a:t>(vormals</a:t>
            </a:r>
          </a:p>
          <a:p>
            <a:pPr algn="ctr" defTabSz="685800"/>
            <a:r>
              <a:rPr lang="de-DE" sz="900"/>
              <a:t>Fixkosten)</a:t>
            </a:r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1779588" y="3729038"/>
            <a:ext cx="508000" cy="204787"/>
            <a:chOff x="1121" y="2349"/>
            <a:chExt cx="320" cy="129"/>
          </a:xfrm>
        </p:grpSpPr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>
              <a:off x="1135" y="2351"/>
              <a:ext cx="304" cy="120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1121" y="2349"/>
              <a:ext cx="320" cy="1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685800"/>
              <a:r>
                <a:rPr lang="de-DE" sz="900" b="1"/>
                <a:t>ProKo</a:t>
              </a:r>
            </a:p>
          </p:txBody>
        </p:sp>
      </p:grp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2044700" y="5387975"/>
            <a:ext cx="717550" cy="204788"/>
            <a:chOff x="1288" y="3394"/>
            <a:chExt cx="452" cy="129"/>
          </a:xfrm>
        </p:grpSpPr>
        <p:sp>
          <p:nvSpPr>
            <p:cNvPr id="4105" name="AutoShape 9"/>
            <p:cNvSpPr>
              <a:spLocks noChangeArrowheads="1"/>
            </p:cNvSpPr>
            <p:nvPr/>
          </p:nvSpPr>
          <p:spPr bwMode="auto">
            <a:xfrm>
              <a:off x="1296" y="3395"/>
              <a:ext cx="410" cy="111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288" y="3394"/>
              <a:ext cx="452" cy="1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685800"/>
              <a:r>
                <a:rPr lang="de-DE" sz="900" b="1"/>
                <a:t>kurzfristig</a:t>
              </a:r>
            </a:p>
          </p:txBody>
        </p:sp>
      </p:grpSp>
      <p:grpSp>
        <p:nvGrpSpPr>
          <p:cNvPr id="4110" name="Group 14"/>
          <p:cNvGrpSpPr>
            <a:grpSpLocks/>
          </p:cNvGrpSpPr>
          <p:nvPr/>
        </p:nvGrpSpPr>
        <p:grpSpPr bwMode="auto">
          <a:xfrm>
            <a:off x="3090863" y="5399088"/>
            <a:ext cx="787400" cy="204787"/>
            <a:chOff x="1947" y="3401"/>
            <a:chExt cx="496" cy="129"/>
          </a:xfrm>
        </p:grpSpPr>
        <p:sp>
          <p:nvSpPr>
            <p:cNvPr id="4108" name="AutoShape 12"/>
            <p:cNvSpPr>
              <a:spLocks noChangeArrowheads="1"/>
            </p:cNvSpPr>
            <p:nvPr/>
          </p:nvSpPr>
          <p:spPr bwMode="auto">
            <a:xfrm>
              <a:off x="1968" y="3404"/>
              <a:ext cx="457" cy="109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947" y="3401"/>
              <a:ext cx="496" cy="1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685800"/>
              <a:r>
                <a:rPr lang="de-DE" sz="900" b="1"/>
                <a:t>mittelfristig</a:t>
              </a:r>
            </a:p>
          </p:txBody>
        </p:sp>
      </p:grp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1789113" y="5608638"/>
            <a:ext cx="2531142" cy="3603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550" tIns="41275" rIns="82550" bIns="41275">
            <a:spAutoFit/>
          </a:bodyPr>
          <a:lstStyle/>
          <a:p>
            <a:pPr defTabSz="685800"/>
            <a:r>
              <a:rPr lang="de-DE" sz="1100" b="1" u="sng" smtClean="0"/>
              <a:t>Beeinflussbarkeit </a:t>
            </a:r>
            <a:r>
              <a:rPr lang="de-DE" sz="1100" b="1" u="sng" dirty="0"/>
              <a:t>/ Veränderbarkeit</a:t>
            </a:r>
          </a:p>
          <a:p>
            <a:pPr defTabSz="685800"/>
            <a:r>
              <a:rPr lang="de-DE" sz="900" dirty="0"/>
              <a:t>durch Entscheidungen</a:t>
            </a:r>
          </a:p>
        </p:txBody>
      </p:sp>
      <p:grpSp>
        <p:nvGrpSpPr>
          <p:cNvPr id="4114" name="Group 18"/>
          <p:cNvGrpSpPr>
            <a:grpSpLocks/>
          </p:cNvGrpSpPr>
          <p:nvPr/>
        </p:nvGrpSpPr>
        <p:grpSpPr bwMode="auto">
          <a:xfrm>
            <a:off x="4446588" y="4919663"/>
            <a:ext cx="952500" cy="212725"/>
            <a:chOff x="2801" y="3099"/>
            <a:chExt cx="600" cy="134"/>
          </a:xfrm>
        </p:grpSpPr>
        <p:sp>
          <p:nvSpPr>
            <p:cNvPr id="4112" name="AutoShape 16"/>
            <p:cNvSpPr>
              <a:spLocks noChangeArrowheads="1"/>
            </p:cNvSpPr>
            <p:nvPr/>
          </p:nvSpPr>
          <p:spPr bwMode="auto">
            <a:xfrm>
              <a:off x="2815" y="3099"/>
              <a:ext cx="581" cy="122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2801" y="3104"/>
              <a:ext cx="600" cy="1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685800"/>
              <a:r>
                <a:rPr lang="de-DE" sz="900" b="1"/>
                <a:t>Gemeinkosten</a:t>
              </a:r>
            </a:p>
          </p:txBody>
        </p:sp>
      </p:grp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5070475" y="5105400"/>
            <a:ext cx="1136530" cy="38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550" tIns="41275" rIns="82550" bIns="41275">
            <a:spAutoFit/>
          </a:bodyPr>
          <a:lstStyle/>
          <a:p>
            <a:pPr defTabSz="685800"/>
            <a:r>
              <a:rPr lang="de-DE" sz="1100" b="1" u="sng" dirty="0" smtClean="0"/>
              <a:t>Erfassbarkeit </a:t>
            </a:r>
            <a:r>
              <a:rPr lang="de-DE" sz="1100" b="1" u="sng" dirty="0"/>
              <a:t>/</a:t>
            </a:r>
          </a:p>
          <a:p>
            <a:pPr defTabSz="685800"/>
            <a:r>
              <a:rPr lang="de-DE" sz="1100" b="1" u="sng" dirty="0"/>
              <a:t>Kontierbarkeit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4451350" y="5478463"/>
            <a:ext cx="1468351" cy="5819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2550" tIns="41275" rIns="82550" bIns="41275">
            <a:spAutoFit/>
          </a:bodyPr>
          <a:lstStyle/>
          <a:p>
            <a:pPr defTabSz="685800"/>
            <a:r>
              <a:rPr lang="de-DE" sz="900" dirty="0"/>
              <a:t>*) relativ zu Kostenträger,</a:t>
            </a:r>
          </a:p>
          <a:p>
            <a:pPr defTabSz="685800"/>
            <a:r>
              <a:rPr lang="de-DE" sz="900" dirty="0"/>
              <a:t>                   Kostenstelle,</a:t>
            </a:r>
          </a:p>
          <a:p>
            <a:pPr defTabSz="685800"/>
            <a:r>
              <a:rPr lang="de-DE" sz="900" dirty="0"/>
              <a:t>                   </a:t>
            </a:r>
            <a:r>
              <a:rPr lang="de-DE" sz="900" dirty="0" smtClean="0"/>
              <a:t>Prozess </a:t>
            </a:r>
            <a:r>
              <a:rPr lang="de-DE" sz="900" dirty="0"/>
              <a:t>wie</a:t>
            </a:r>
          </a:p>
          <a:p>
            <a:pPr defTabSz="685800"/>
            <a:r>
              <a:rPr lang="de-DE" sz="900" dirty="0"/>
              <a:t>                   z.B. Kunde</a:t>
            </a:r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2219325" y="3268663"/>
            <a:ext cx="21574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V="1">
            <a:off x="2947988" y="2954338"/>
            <a:ext cx="638175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4381500" y="3271838"/>
            <a:ext cx="0" cy="191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1898650" y="4508500"/>
            <a:ext cx="2162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2943225" y="3592513"/>
            <a:ext cx="0" cy="1895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flipV="1">
            <a:off x="4057650" y="3875088"/>
            <a:ext cx="638175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grpSp>
        <p:nvGrpSpPr>
          <p:cNvPr id="4125" name="Group 29"/>
          <p:cNvGrpSpPr>
            <a:grpSpLocks/>
          </p:cNvGrpSpPr>
          <p:nvPr/>
        </p:nvGrpSpPr>
        <p:grpSpPr bwMode="auto">
          <a:xfrm>
            <a:off x="4144963" y="5245100"/>
            <a:ext cx="908050" cy="204788"/>
            <a:chOff x="2611" y="3304"/>
            <a:chExt cx="572" cy="129"/>
          </a:xfrm>
        </p:grpSpPr>
        <p:sp>
          <p:nvSpPr>
            <p:cNvPr id="4123" name="AutoShape 27"/>
            <p:cNvSpPr>
              <a:spLocks noChangeArrowheads="1"/>
            </p:cNvSpPr>
            <p:nvPr/>
          </p:nvSpPr>
          <p:spPr bwMode="auto">
            <a:xfrm>
              <a:off x="2619" y="3307"/>
              <a:ext cx="546" cy="115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4" name="Rectangle 28"/>
            <p:cNvSpPr>
              <a:spLocks noChangeArrowheads="1"/>
            </p:cNvSpPr>
            <p:nvPr/>
          </p:nvSpPr>
          <p:spPr bwMode="auto">
            <a:xfrm>
              <a:off x="2611" y="3304"/>
              <a:ext cx="572" cy="1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685800"/>
              <a:r>
                <a:rPr lang="de-DE" sz="900" b="1"/>
                <a:t>Einzelkosten*</a:t>
              </a:r>
            </a:p>
          </p:txBody>
        </p:sp>
      </p:grpSp>
      <p:grpSp>
        <p:nvGrpSpPr>
          <p:cNvPr id="4128" name="Group 32"/>
          <p:cNvGrpSpPr>
            <a:grpSpLocks/>
          </p:cNvGrpSpPr>
          <p:nvPr/>
        </p:nvGrpSpPr>
        <p:grpSpPr bwMode="auto">
          <a:xfrm>
            <a:off x="1741488" y="4622800"/>
            <a:ext cx="546100" cy="204788"/>
            <a:chOff x="1097" y="2912"/>
            <a:chExt cx="344" cy="129"/>
          </a:xfrm>
        </p:grpSpPr>
        <p:sp>
          <p:nvSpPr>
            <p:cNvPr id="4126" name="AutoShape 30"/>
            <p:cNvSpPr>
              <a:spLocks noChangeArrowheads="1"/>
            </p:cNvSpPr>
            <p:nvPr/>
          </p:nvSpPr>
          <p:spPr bwMode="auto">
            <a:xfrm>
              <a:off x="1129" y="2914"/>
              <a:ext cx="292" cy="110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7" name="Rectangle 31"/>
            <p:cNvSpPr>
              <a:spLocks noChangeArrowheads="1"/>
            </p:cNvSpPr>
            <p:nvPr/>
          </p:nvSpPr>
          <p:spPr bwMode="auto">
            <a:xfrm>
              <a:off x="1097" y="2912"/>
              <a:ext cx="344" cy="1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685800"/>
              <a:r>
                <a:rPr lang="de-DE" sz="900" b="1"/>
                <a:t>StruKo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1</Pages>
  <Words>56</Words>
  <Application>Microsoft Office PowerPoint</Application>
  <PresentationFormat>A4-Papier (210 x 297 mm)</PresentationFormat>
  <Paragraphs>29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Standarddesign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RadingeG</dc:creator>
  <cp:lastModifiedBy>Iciar Caso</cp:lastModifiedBy>
  <cp:revision>3</cp:revision>
  <cp:lastPrinted>1601-01-01T00:00:00Z</cp:lastPrinted>
  <dcterms:created xsi:type="dcterms:W3CDTF">1997-11-03T17:21:48Z</dcterms:created>
  <dcterms:modified xsi:type="dcterms:W3CDTF">2020-04-03T14:09:58Z</dcterms:modified>
</cp:coreProperties>
</file>