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4.xml" ContentType="application/vnd.openxmlformats-officedocument.presentationml.tags+xml"/>
  <Override PartName="/ppt/tags/tag1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 id="2147483649" r:id="rId2"/>
  </p:sldMasterIdLst>
  <p:notesMasterIdLst>
    <p:notesMasterId r:id="rId9"/>
  </p:notesMasterIdLst>
  <p:sldIdLst>
    <p:sldId id="289" r:id="rId3"/>
    <p:sldId id="330" r:id="rId4"/>
    <p:sldId id="323" r:id="rId5"/>
    <p:sldId id="318" r:id="rId6"/>
    <p:sldId id="299" r:id="rId7"/>
    <p:sldId id="352" r:id="rId8"/>
  </p:sldIdLst>
  <p:sldSz cx="9906000" cy="6858000" type="A4"/>
  <p:notesSz cx="6797675" cy="9926638"/>
  <p:defaultTextStyle>
    <a:defPPr>
      <a:defRPr lang="en-US"/>
    </a:defPPr>
    <a:lvl1pPr algn="l" rtl="0" eaLnBrk="0" fontAlgn="base" hangingPunct="0">
      <a:spcBef>
        <a:spcPct val="0"/>
      </a:spcBef>
      <a:spcAft>
        <a:spcPct val="0"/>
      </a:spcAft>
      <a:buChar char="•"/>
      <a:defRPr sz="1400" b="1" kern="1200">
        <a:solidFill>
          <a:schemeClr val="tx1"/>
        </a:solidFill>
        <a:latin typeface="Arial" charset="0"/>
        <a:ea typeface="+mn-ea"/>
        <a:cs typeface="+mn-cs"/>
      </a:defRPr>
    </a:lvl1pPr>
    <a:lvl2pPr marL="457200" algn="l" rtl="0" eaLnBrk="0" fontAlgn="base" hangingPunct="0">
      <a:spcBef>
        <a:spcPct val="0"/>
      </a:spcBef>
      <a:spcAft>
        <a:spcPct val="0"/>
      </a:spcAft>
      <a:buChar char="•"/>
      <a:defRPr sz="1400" b="1" kern="1200">
        <a:solidFill>
          <a:schemeClr val="tx1"/>
        </a:solidFill>
        <a:latin typeface="Arial" charset="0"/>
        <a:ea typeface="+mn-ea"/>
        <a:cs typeface="+mn-cs"/>
      </a:defRPr>
    </a:lvl2pPr>
    <a:lvl3pPr marL="914400" algn="l" rtl="0" eaLnBrk="0" fontAlgn="base" hangingPunct="0">
      <a:spcBef>
        <a:spcPct val="0"/>
      </a:spcBef>
      <a:spcAft>
        <a:spcPct val="0"/>
      </a:spcAft>
      <a:buChar char="•"/>
      <a:defRPr sz="1400" b="1" kern="1200">
        <a:solidFill>
          <a:schemeClr val="tx1"/>
        </a:solidFill>
        <a:latin typeface="Arial" charset="0"/>
        <a:ea typeface="+mn-ea"/>
        <a:cs typeface="+mn-cs"/>
      </a:defRPr>
    </a:lvl3pPr>
    <a:lvl4pPr marL="1371600" algn="l" rtl="0" eaLnBrk="0" fontAlgn="base" hangingPunct="0">
      <a:spcBef>
        <a:spcPct val="0"/>
      </a:spcBef>
      <a:spcAft>
        <a:spcPct val="0"/>
      </a:spcAft>
      <a:buChar char="•"/>
      <a:defRPr sz="1400" b="1" kern="1200">
        <a:solidFill>
          <a:schemeClr val="tx1"/>
        </a:solidFill>
        <a:latin typeface="Arial" charset="0"/>
        <a:ea typeface="+mn-ea"/>
        <a:cs typeface="+mn-cs"/>
      </a:defRPr>
    </a:lvl4pPr>
    <a:lvl5pPr marL="1828800" algn="l" rtl="0" eaLnBrk="0" fontAlgn="base" hangingPunct="0">
      <a:spcBef>
        <a:spcPct val="0"/>
      </a:spcBef>
      <a:spcAft>
        <a:spcPct val="0"/>
      </a:spcAft>
      <a:buChar char="•"/>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EAEAEA"/>
    <a:srgbClr val="DDDDDD"/>
    <a:srgbClr val="B2B2B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32" autoAdjust="0"/>
    <p:restoredTop sz="94660"/>
  </p:normalViewPr>
  <p:slideViewPr>
    <p:cSldViewPr>
      <p:cViewPr>
        <p:scale>
          <a:sx n="66" d="100"/>
          <a:sy n="66" d="100"/>
        </p:scale>
        <p:origin x="-966" y="-942"/>
      </p:cViewPr>
      <p:guideLst>
        <p:guide orient="horz" pos="210"/>
        <p:guide pos="25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59"/>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FontTx/>
              <a:buNone/>
              <a:defRPr sz="1200"/>
            </a:lvl1pPr>
          </a:lstStyle>
          <a:p>
            <a:endParaRPr lang="en-GB"/>
          </a:p>
        </p:txBody>
      </p:sp>
      <p:sp>
        <p:nvSpPr>
          <p:cNvPr id="115715"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sz="1200"/>
            </a:lvl1pPr>
          </a:lstStyle>
          <a:p>
            <a:endParaRPr lang="en-GB"/>
          </a:p>
        </p:txBody>
      </p:sp>
      <p:sp>
        <p:nvSpPr>
          <p:cNvPr id="115716" name="Rectangle 4"/>
          <p:cNvSpPr>
            <a:spLocks noChangeArrowheads="1" noTextEdit="1"/>
          </p:cNvSpPr>
          <p:nvPr>
            <p:ph type="sldImg" idx="2"/>
          </p:nvPr>
        </p:nvSpPr>
        <p:spPr bwMode="auto">
          <a:xfrm>
            <a:off x="711200" y="744538"/>
            <a:ext cx="5376863" cy="3722687"/>
          </a:xfrm>
          <a:prstGeom prst="rect">
            <a:avLst/>
          </a:prstGeom>
          <a:noFill/>
          <a:ln w="9525">
            <a:solidFill>
              <a:srgbClr val="000000"/>
            </a:solidFill>
            <a:miter lim="800000"/>
            <a:headEnd/>
            <a:tailEnd/>
          </a:ln>
          <a:effectLst/>
        </p:spPr>
      </p:sp>
      <p:sp>
        <p:nvSpPr>
          <p:cNvPr id="115717"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1571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buFontTx/>
              <a:buNone/>
              <a:defRPr sz="1200"/>
            </a:lvl1pPr>
          </a:lstStyle>
          <a:p>
            <a:endParaRPr lang="en-GB"/>
          </a:p>
        </p:txBody>
      </p:sp>
      <p:sp>
        <p:nvSpPr>
          <p:cNvPr id="115719"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FontTx/>
              <a:buNone/>
              <a:defRPr sz="1200"/>
            </a:lvl1pPr>
          </a:lstStyle>
          <a:p>
            <a:fld id="{D222E29D-C17F-437C-AC61-EC567D3231D2}" type="slidenum">
              <a:rPr lang="en-GB"/>
              <a:pPr/>
              <a:t>‹Nr.›</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9B3723-B566-4447-B39B-084A8F198AAC}" type="slidenum">
              <a:rPr lang="en-GB"/>
              <a:pPr/>
              <a:t>0</a:t>
            </a:fld>
            <a:endParaRPr lang="en-GB"/>
          </a:p>
        </p:txBody>
      </p:sp>
      <p:sp>
        <p:nvSpPr>
          <p:cNvPr id="210946" name="Rectangle 2"/>
          <p:cNvSpPr>
            <a:spLocks noChangeArrowheads="1" noTextEdit="1"/>
          </p:cNvSpPr>
          <p:nvPr>
            <p:ph type="sldImg"/>
          </p:nvPr>
        </p:nvSpPr>
        <p:spPr>
          <a:xfrm>
            <a:off x="-2093913" y="336550"/>
            <a:ext cx="8245476" cy="5708650"/>
          </a:xfrm>
          <a:ln/>
        </p:spPr>
      </p:sp>
      <p:sp>
        <p:nvSpPr>
          <p:cNvPr id="210947" name="Rectangle 3"/>
          <p:cNvSpPr>
            <a:spLocks noGrp="1" noChangeArrowheads="1"/>
          </p:cNvSpPr>
          <p:nvPr>
            <p:ph type="body" idx="1"/>
          </p:nvPr>
        </p:nvSpPr>
        <p:spPr>
          <a:xfrm>
            <a:off x="4013200" y="336550"/>
            <a:ext cx="2722563" cy="7053263"/>
          </a:xfrm>
        </p:spPr>
        <p:txBody>
          <a:bodyPr/>
          <a:lstStyle/>
          <a:p>
            <a:pPr defTabSz="762000"/>
            <a:r>
              <a:rPr lang="de-DE"/>
              <a:t>Das Marktwachstums-/Marktanteils-Portfolio baut wesentlich auf den Erkenntnissen der Erfahrungskurve und des Lebenszykluskonzepts auf. Entsprechend dem Erfahrungskurvenkonzept, sollten Investitionen vor allem in wachsenden Märkten getätigt werden, um die kumulierten Mengen rasch zu vermehren und Kostendegressionsvorteile zu erzielen. Aus dem relativen Marktanteil kann die relative (potentielle) Kostenposition und die (potentielle) Rentabilität des Unternehmens errechnet werden. Die unterschiedlichen Phasen, die ein Geschäftsfeld im Normalfall durchläuft, entsprechen im wesentlichen den Phasen des Lebenszyklus.</a:t>
            </a:r>
          </a:p>
          <a:p>
            <a:pPr defTabSz="762000">
              <a:lnSpc>
                <a:spcPct val="98000"/>
              </a:lnSpc>
            </a:pPr>
            <a:r>
              <a:rPr lang="de-DE"/>
              <a:t>Auf der vertikalen Achse wird das erwartete Marktwachstum auf einem linearen Maßstab aufgetragen, wobei für das Ist-Portfolio das mengenmäßige (nicht das wertmäßige) durchschnittliche Marktwachstum der zukünftigen drei Jahre zugrunde zu legen ist. Auf der horizontalen Achse wird der relative Marktanteil im Vergleich zum größten Mitbewerber aufgetragen.</a:t>
            </a:r>
          </a:p>
          <a:p>
            <a:pPr defTabSz="762000">
              <a:lnSpc>
                <a:spcPct val="98000"/>
              </a:lnSpc>
            </a:pPr>
            <a:r>
              <a:rPr lang="de-DE"/>
              <a:t>Die einzelnen SGF eines Unternehmens werden durch Kreise dargestellt, die analog zum erwarteten Marktwachstum und relativen Marktanteil in der Matrix positioniert werden. Die Größe der Kreise entspricht der relativen Bedeutung der SGF, die sich aus dem Anteil des jeweiligen SGF am Gesamtumsatz oder am Deckungsbeitrag berechnen läßt und durch proportionale Bemessung der Kreise visualisiert werden kann.</a:t>
            </a:r>
          </a:p>
          <a:p>
            <a:pPr defTabSz="762000">
              <a:lnSpc>
                <a:spcPct val="98000"/>
              </a:lnSpc>
            </a:pPr>
            <a:r>
              <a:rPr lang="de-DE" i="1"/>
              <a:t>Controlling: S. 276</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E11CC7-1E27-4969-A179-C248A07F36EE}" type="slidenum">
              <a:rPr lang="en-GB"/>
              <a:pPr/>
              <a:t>1</a:t>
            </a:fld>
            <a:endParaRPr lang="en-GB"/>
          </a:p>
        </p:txBody>
      </p:sp>
      <p:sp>
        <p:nvSpPr>
          <p:cNvPr id="285698" name="Rectangle 2"/>
          <p:cNvSpPr>
            <a:spLocks noChangeArrowheads="1" noTextEdit="1"/>
          </p:cNvSpPr>
          <p:nvPr>
            <p:ph type="sldImg"/>
          </p:nvPr>
        </p:nvSpPr>
        <p:spPr>
          <a:xfrm>
            <a:off x="-2093913" y="336550"/>
            <a:ext cx="8245476" cy="5708650"/>
          </a:xfrm>
          <a:ln/>
        </p:spPr>
      </p:sp>
      <p:sp>
        <p:nvSpPr>
          <p:cNvPr id="285699" name="Rectangle 3"/>
          <p:cNvSpPr>
            <a:spLocks noGrp="1" noChangeArrowheads="1"/>
          </p:cNvSpPr>
          <p:nvPr>
            <p:ph type="body" idx="1"/>
          </p:nvPr>
        </p:nvSpPr>
        <p:spPr>
          <a:xfrm>
            <a:off x="4013200" y="336550"/>
            <a:ext cx="2722563" cy="7053263"/>
          </a:xfrm>
        </p:spPr>
        <p:txBody>
          <a:bodyPr/>
          <a:lstStyle/>
          <a:p>
            <a:pPr defTabSz="762000"/>
            <a:r>
              <a:rPr lang="de-DE"/>
              <a:t>Das Marktwachstums-/Marktanteils-Portfolio baut wesentlich auf den Erkenntnissen der Erfahrungskurve und des Lebenszykluskonzepts auf. Entsprechend dem Erfahrungskurvenkonzept, sollten Investitionen vor allem in wachsenden Märkten getätigt werden, um die kumulierten Mengen rasch zu vermehren und Kostendegressionsvorteile zu erzielen. Aus dem relativen Marktanteil kann die relative (potentielle) Kostenposition und die (potentielle) Rentabilität des Unternehmens errechnet werden. Die unterschiedlichen Phasen, die ein Geschäftsfeld im Normalfall durchläuft, entsprechen im wesentlichen den Phasen des Lebenszyklus.</a:t>
            </a:r>
          </a:p>
          <a:p>
            <a:pPr defTabSz="762000">
              <a:lnSpc>
                <a:spcPct val="98000"/>
              </a:lnSpc>
            </a:pPr>
            <a:r>
              <a:rPr lang="de-DE"/>
              <a:t>Auf der vertikalen Achse wird das erwartete Marktwachstum auf einem linearen Maßstab aufgetragen, wobei für das Ist-Portfolio das mengenmäßige (nicht das wertmäßige) durchschnittliche Marktwachstum der zukünftigen drei Jahre zugrunde zu legen ist. Auf der horizontalen Achse wird der relative Marktanteil im Vergleich zum größten Mitbewerber aufgetragen.</a:t>
            </a:r>
          </a:p>
          <a:p>
            <a:pPr defTabSz="762000">
              <a:lnSpc>
                <a:spcPct val="98000"/>
              </a:lnSpc>
            </a:pPr>
            <a:r>
              <a:rPr lang="de-DE"/>
              <a:t>Die einzelnen SGF eines Unternehmens werden durch Kreise dargestellt, die analog zum erwarteten Marktwachstum und relativen Marktanteil in der Matrix positioniert werden. Die Größe der Kreise entspricht der relativen Bedeutung der SGF, die sich aus dem Anteil des jeweiligen SGF am Gesamtumsatz oder am Deckungsbeitrag berechnen läßt und durch proportionale Bemessung der Kreise visualisiert werden kann.</a:t>
            </a:r>
          </a:p>
          <a:p>
            <a:pPr defTabSz="762000">
              <a:lnSpc>
                <a:spcPct val="98000"/>
              </a:lnSpc>
            </a:pPr>
            <a:r>
              <a:rPr lang="de-DE" i="1"/>
              <a:t>Controlling: S. 276</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AF0BDC-8DF7-47BE-8CD8-5F237E69BE50}" type="slidenum">
              <a:rPr lang="en-GB"/>
              <a:pPr/>
              <a:t>2</a:t>
            </a:fld>
            <a:endParaRPr lang="en-GB"/>
          </a:p>
        </p:txBody>
      </p:sp>
      <p:sp>
        <p:nvSpPr>
          <p:cNvPr id="314370" name="Rectangle 2"/>
          <p:cNvSpPr>
            <a:spLocks noChangeArrowheads="1" noTextEdit="1"/>
          </p:cNvSpPr>
          <p:nvPr>
            <p:ph type="sldImg"/>
          </p:nvPr>
        </p:nvSpPr>
        <p:spPr>
          <a:ln/>
        </p:spPr>
      </p:sp>
      <p:sp>
        <p:nvSpPr>
          <p:cNvPr id="31437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CCDF62-7CE5-4C1B-A528-4A46926F8377}" type="slidenum">
              <a:rPr lang="en-GB"/>
              <a:pPr/>
              <a:t>3</a:t>
            </a:fld>
            <a:endParaRPr lang="en-GB"/>
          </a:p>
        </p:txBody>
      </p:sp>
      <p:sp>
        <p:nvSpPr>
          <p:cNvPr id="322562" name="Rectangle 2"/>
          <p:cNvSpPr>
            <a:spLocks noChangeArrowheads="1" noTextEdit="1"/>
          </p:cNvSpPr>
          <p:nvPr>
            <p:ph type="sldImg"/>
          </p:nvPr>
        </p:nvSpPr>
        <p:spPr>
          <a:ln/>
        </p:spPr>
      </p:sp>
      <p:sp>
        <p:nvSpPr>
          <p:cNvPr id="32256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C173FA-0578-4F83-8574-46A72663B363}" type="slidenum">
              <a:rPr lang="en-GB"/>
              <a:pPr/>
              <a:t>4</a:t>
            </a:fld>
            <a:endParaRPr lang="en-GB"/>
          </a:p>
        </p:txBody>
      </p:sp>
      <p:sp>
        <p:nvSpPr>
          <p:cNvPr id="323586" name="Rectangle 2"/>
          <p:cNvSpPr>
            <a:spLocks noChangeArrowheads="1" noTextEdit="1"/>
          </p:cNvSpPr>
          <p:nvPr>
            <p:ph type="sldImg"/>
          </p:nvPr>
        </p:nvSpPr>
        <p:spPr>
          <a:ln/>
        </p:spPr>
      </p:sp>
      <p:sp>
        <p:nvSpPr>
          <p:cNvPr id="32358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181C46-4D40-4F77-9018-933BF727AC3C}" type="slidenum">
              <a:rPr lang="en-GB"/>
              <a:pPr/>
              <a:t>5</a:t>
            </a:fld>
            <a:endParaRPr lang="en-GB"/>
          </a:p>
        </p:txBody>
      </p:sp>
      <p:sp>
        <p:nvSpPr>
          <p:cNvPr id="366594" name="Rectangle 2"/>
          <p:cNvSpPr>
            <a:spLocks noChangeArrowheads="1" noTextEdit="1"/>
          </p:cNvSpPr>
          <p:nvPr>
            <p:ph type="sldImg"/>
          </p:nvPr>
        </p:nvSpPr>
        <p:spPr>
          <a:ln/>
        </p:spPr>
      </p:sp>
      <p:sp>
        <p:nvSpPr>
          <p:cNvPr id="366595"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25"/>
            <a:ext cx="84201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48525" y="338138"/>
            <a:ext cx="2287588" cy="572928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85763" y="338138"/>
            <a:ext cx="6710362" cy="572928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385763" y="338138"/>
            <a:ext cx="9150350" cy="388937"/>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914400" y="1447800"/>
            <a:ext cx="8083550" cy="4619625"/>
          </a:xfrm>
        </p:spPr>
        <p:txBody>
          <a:bodyPr/>
          <a:lstStyle/>
          <a:p>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25"/>
            <a:ext cx="84201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638" y="4406900"/>
            <a:ext cx="84201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914400" y="1447800"/>
            <a:ext cx="3965575" cy="4619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032375" y="1447800"/>
            <a:ext cx="3965575" cy="4619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138"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513" y="4800600"/>
            <a:ext cx="59436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48525" y="338138"/>
            <a:ext cx="2287588" cy="572928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85763" y="338138"/>
            <a:ext cx="6710362" cy="572928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638" y="4406900"/>
            <a:ext cx="84201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914400" y="1447800"/>
            <a:ext cx="3965575" cy="4619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032375" y="1447800"/>
            <a:ext cx="3965575" cy="4619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138"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513" y="4800600"/>
            <a:ext cx="59436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6" name="Rectangle 12" descr="20%"/>
          <p:cNvSpPr>
            <a:spLocks noGrp="1" noChangeArrowheads="1"/>
          </p:cNvSpPr>
          <p:nvPr>
            <p:ph type="body" idx="1"/>
          </p:nvPr>
        </p:nvSpPr>
        <p:spPr bwMode="auto">
          <a:xfrm>
            <a:off x="914400" y="1447800"/>
            <a:ext cx="8083550" cy="46196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GB" smtClean="0"/>
              <a:t>Body text</a:t>
            </a:r>
          </a:p>
          <a:p>
            <a:pPr lvl="1"/>
            <a:r>
              <a:rPr lang="en-GB" smtClean="0"/>
              <a:t>First level</a:t>
            </a:r>
          </a:p>
          <a:p>
            <a:pPr lvl="2"/>
            <a:r>
              <a:rPr lang="en-GB" smtClean="0"/>
              <a:t>second level</a:t>
            </a:r>
          </a:p>
          <a:p>
            <a:pPr lvl="3"/>
            <a:r>
              <a:rPr lang="en-GB" smtClean="0"/>
              <a:t>third level</a:t>
            </a:r>
          </a:p>
          <a:p>
            <a:pPr lvl="4"/>
            <a:r>
              <a:rPr lang="en-GB" smtClean="0"/>
              <a:t>fourth level </a:t>
            </a:r>
          </a:p>
        </p:txBody>
      </p:sp>
      <p:sp>
        <p:nvSpPr>
          <p:cNvPr id="1037" name="Rectangle 13" descr="20%"/>
          <p:cNvSpPr>
            <a:spLocks noGrp="1" noChangeArrowheads="1"/>
          </p:cNvSpPr>
          <p:nvPr>
            <p:ph type="title"/>
          </p:nvPr>
        </p:nvSpPr>
        <p:spPr bwMode="auto">
          <a:xfrm>
            <a:off x="385763" y="338138"/>
            <a:ext cx="9150350" cy="388937"/>
          </a:xfrm>
          <a:prstGeom prst="rect">
            <a:avLst/>
          </a:prstGeom>
          <a:noFill/>
          <a:ln w="12700">
            <a:noFill/>
            <a:miter lim="800000"/>
            <a:headEnd/>
            <a:tailEnd/>
          </a:ln>
          <a:effectLst/>
        </p:spPr>
        <p:txBody>
          <a:bodyPr vert="horz" wrap="square" lIns="65088" tIns="26988" rIns="65088" bIns="26988" numCol="1" anchor="t" anchorCtr="0" compatLnSpc="1">
            <a:prstTxWarp prst="textNoShape">
              <a:avLst/>
            </a:prstTxWarp>
            <a:spAutoFit/>
          </a:bodyPr>
          <a:lstStyle/>
          <a:p>
            <a:pPr lvl="0"/>
            <a:r>
              <a:rPr lang="en-GB" smtClean="0"/>
              <a:t>TITLE</a:t>
            </a:r>
          </a:p>
        </p:txBody>
      </p:sp>
      <p:sp>
        <p:nvSpPr>
          <p:cNvPr id="1039" name="Rectangle 15" descr="20%"/>
          <p:cNvSpPr>
            <a:spLocks noChangeArrowheads="1"/>
          </p:cNvSpPr>
          <p:nvPr/>
        </p:nvSpPr>
        <p:spPr bwMode="auto">
          <a:xfrm>
            <a:off x="2646363" y="6584950"/>
            <a:ext cx="4589462" cy="244475"/>
          </a:xfrm>
          <a:prstGeom prst="rect">
            <a:avLst/>
          </a:prstGeom>
          <a:noFill/>
          <a:ln w="12700">
            <a:noFill/>
            <a:miter lim="800000"/>
            <a:headEnd/>
            <a:tailEnd/>
          </a:ln>
          <a:effectLst/>
        </p:spPr>
        <p:txBody>
          <a:bodyPr wrap="none" lIns="0" tIns="0" rIns="0" bIns="0" anchor="ctr">
            <a:spAutoFit/>
          </a:bodyPr>
          <a:lstStyle/>
          <a:p>
            <a:pPr algn="ctr" defTabSz="654050">
              <a:buFontTx/>
              <a:buNone/>
            </a:pPr>
            <a:r>
              <a:rPr lang="en-GB" sz="800" b="0"/>
              <a:t>© Dr. Markus Kottbauer, Dr. Alexander v. Frankenberg, Dr. Tosja K. Zywietz, CA Controller Akademie</a:t>
            </a:r>
          </a:p>
          <a:p>
            <a:pPr algn="ctr" defTabSz="654050">
              <a:buFontTx/>
              <a:buNone/>
            </a:pPr>
            <a:r>
              <a:rPr lang="en-GB" sz="800" b="0"/>
              <a:t>www.controllerakademie.de</a:t>
            </a:r>
          </a:p>
        </p:txBody>
      </p:sp>
      <p:sp>
        <p:nvSpPr>
          <p:cNvPr id="1044" name="Text Box 20"/>
          <p:cNvSpPr txBox="1">
            <a:spLocks noChangeArrowheads="1"/>
          </p:cNvSpPr>
          <p:nvPr userDrawn="1"/>
        </p:nvSpPr>
        <p:spPr bwMode="auto">
          <a:xfrm>
            <a:off x="8097838" y="6546850"/>
            <a:ext cx="1808162" cy="274638"/>
          </a:xfrm>
          <a:prstGeom prst="rect">
            <a:avLst/>
          </a:prstGeom>
          <a:noFill/>
          <a:ln w="9525">
            <a:noFill/>
            <a:miter lim="800000"/>
            <a:headEnd/>
            <a:tailEnd/>
          </a:ln>
          <a:effectLst/>
        </p:spPr>
        <p:txBody>
          <a:bodyPr>
            <a:spAutoFit/>
          </a:bodyPr>
          <a:lstStyle/>
          <a:p>
            <a:pPr algn="ctr">
              <a:buFontTx/>
              <a:buNone/>
            </a:pPr>
            <a:r>
              <a:rPr lang="de-DE" sz="1200"/>
              <a:t>Kapitel IV, S. </a:t>
            </a:r>
            <a:fld id="{C64FF073-4092-4B8D-AF25-3D22C6BB47B3}" type="slidenum">
              <a:rPr lang="de-DE" sz="1200"/>
              <a:pPr algn="ctr">
                <a:buFontTx/>
                <a:buNone/>
              </a:pPr>
              <a:t>‹Nr.›</a:t>
            </a:fld>
            <a:endParaRPr lang="de-DE" sz="120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Lst>
  <p:txStyles>
    <p:titleStyle>
      <a:lvl1pPr algn="ctr" rtl="0" eaLnBrk="0" fontAlgn="base" hangingPunct="0">
        <a:spcBef>
          <a:spcPct val="0"/>
        </a:spcBef>
        <a:spcAft>
          <a:spcPct val="0"/>
        </a:spcAft>
        <a:defRPr sz="2200" b="1">
          <a:solidFill>
            <a:schemeClr val="tx2"/>
          </a:solidFill>
          <a:latin typeface="+mj-lt"/>
          <a:ea typeface="+mj-ea"/>
          <a:cs typeface="+mj-cs"/>
        </a:defRPr>
      </a:lvl1pPr>
      <a:lvl2pPr algn="ctr" rtl="0" eaLnBrk="0" fontAlgn="base" hangingPunct="0">
        <a:spcBef>
          <a:spcPct val="0"/>
        </a:spcBef>
        <a:spcAft>
          <a:spcPct val="0"/>
        </a:spcAft>
        <a:defRPr sz="2200" b="1">
          <a:solidFill>
            <a:schemeClr val="tx2"/>
          </a:solidFill>
          <a:latin typeface="Arial" charset="0"/>
        </a:defRPr>
      </a:lvl2pPr>
      <a:lvl3pPr algn="ctr" rtl="0" eaLnBrk="0" fontAlgn="base" hangingPunct="0">
        <a:spcBef>
          <a:spcPct val="0"/>
        </a:spcBef>
        <a:spcAft>
          <a:spcPct val="0"/>
        </a:spcAft>
        <a:defRPr sz="2200" b="1">
          <a:solidFill>
            <a:schemeClr val="tx2"/>
          </a:solidFill>
          <a:latin typeface="Arial" charset="0"/>
        </a:defRPr>
      </a:lvl3pPr>
      <a:lvl4pPr algn="ctr" rtl="0" eaLnBrk="0" fontAlgn="base" hangingPunct="0">
        <a:spcBef>
          <a:spcPct val="0"/>
        </a:spcBef>
        <a:spcAft>
          <a:spcPct val="0"/>
        </a:spcAft>
        <a:defRPr sz="2200" b="1">
          <a:solidFill>
            <a:schemeClr val="tx2"/>
          </a:solidFill>
          <a:latin typeface="Arial" charset="0"/>
        </a:defRPr>
      </a:lvl4pPr>
      <a:lvl5pPr algn="ctr" rtl="0" eaLnBrk="0" fontAlgn="base" hangingPunct="0">
        <a:spcBef>
          <a:spcPct val="0"/>
        </a:spcBef>
        <a:spcAft>
          <a:spcPct val="0"/>
        </a:spcAft>
        <a:defRPr sz="2200" b="1">
          <a:solidFill>
            <a:schemeClr val="tx2"/>
          </a:solidFill>
          <a:latin typeface="Arial" charset="0"/>
        </a:defRPr>
      </a:lvl5pPr>
      <a:lvl6pPr marL="457200" algn="ctr" rtl="0" eaLnBrk="0" fontAlgn="base" hangingPunct="0">
        <a:spcBef>
          <a:spcPct val="0"/>
        </a:spcBef>
        <a:spcAft>
          <a:spcPct val="0"/>
        </a:spcAft>
        <a:defRPr sz="2200" b="1">
          <a:solidFill>
            <a:schemeClr val="tx2"/>
          </a:solidFill>
          <a:latin typeface="Arial" charset="0"/>
        </a:defRPr>
      </a:lvl6pPr>
      <a:lvl7pPr marL="914400" algn="ctr" rtl="0" eaLnBrk="0" fontAlgn="base" hangingPunct="0">
        <a:spcBef>
          <a:spcPct val="0"/>
        </a:spcBef>
        <a:spcAft>
          <a:spcPct val="0"/>
        </a:spcAft>
        <a:defRPr sz="2200" b="1">
          <a:solidFill>
            <a:schemeClr val="tx2"/>
          </a:solidFill>
          <a:latin typeface="Arial" charset="0"/>
        </a:defRPr>
      </a:lvl7pPr>
      <a:lvl8pPr marL="1371600" algn="ctr" rtl="0" eaLnBrk="0" fontAlgn="base" hangingPunct="0">
        <a:spcBef>
          <a:spcPct val="0"/>
        </a:spcBef>
        <a:spcAft>
          <a:spcPct val="0"/>
        </a:spcAft>
        <a:defRPr sz="2200" b="1">
          <a:solidFill>
            <a:schemeClr val="tx2"/>
          </a:solidFill>
          <a:latin typeface="Arial" charset="0"/>
        </a:defRPr>
      </a:lvl8pPr>
      <a:lvl9pPr marL="1828800" algn="ctr" rtl="0" eaLnBrk="0" fontAlgn="base" hangingPunct="0">
        <a:spcBef>
          <a:spcPct val="0"/>
        </a:spcBef>
        <a:spcAft>
          <a:spcPct val="0"/>
        </a:spcAft>
        <a:defRPr sz="2200" b="1">
          <a:solidFill>
            <a:schemeClr val="tx2"/>
          </a:solidFill>
          <a:latin typeface="Arial" charset="0"/>
        </a:defRPr>
      </a:lvl9pPr>
    </p:titleStyle>
    <p:bodyStyle>
      <a:lvl1pPr marL="65088" indent="-65088" algn="l" rtl="0" eaLnBrk="0" fontAlgn="base" hangingPunct="0">
        <a:lnSpc>
          <a:spcPct val="97000"/>
        </a:lnSpc>
        <a:spcBef>
          <a:spcPct val="39000"/>
        </a:spcBef>
        <a:spcAft>
          <a:spcPct val="0"/>
        </a:spcAft>
        <a:buChar char=" "/>
        <a:defRPr sz="1600" b="1">
          <a:solidFill>
            <a:schemeClr val="tx1"/>
          </a:solidFill>
          <a:latin typeface="+mn-lt"/>
          <a:ea typeface="+mn-ea"/>
          <a:cs typeface="+mn-cs"/>
        </a:defRPr>
      </a:lvl1pPr>
      <a:lvl2pPr marL="742950" indent="-285750" algn="l" rtl="0" eaLnBrk="0" fontAlgn="base" hangingPunct="0">
        <a:lnSpc>
          <a:spcPct val="97000"/>
        </a:lnSpc>
        <a:spcBef>
          <a:spcPct val="39000"/>
        </a:spcBef>
        <a:spcAft>
          <a:spcPct val="0"/>
        </a:spcAft>
        <a:buChar char="•"/>
        <a:defRPr sz="1600" b="1">
          <a:solidFill>
            <a:schemeClr val="tx1"/>
          </a:solidFill>
          <a:latin typeface="+mn-lt"/>
        </a:defRPr>
      </a:lvl2pPr>
      <a:lvl3pPr marL="1200150" indent="-285750" algn="l" rtl="0" eaLnBrk="0" fontAlgn="base" hangingPunct="0">
        <a:lnSpc>
          <a:spcPct val="97000"/>
        </a:lnSpc>
        <a:spcBef>
          <a:spcPct val="39000"/>
        </a:spcBef>
        <a:spcAft>
          <a:spcPct val="0"/>
        </a:spcAft>
        <a:buChar char="-"/>
        <a:defRPr sz="1600" b="1">
          <a:solidFill>
            <a:schemeClr val="tx1"/>
          </a:solidFill>
          <a:latin typeface="+mn-lt"/>
        </a:defRPr>
      </a:lvl3pPr>
      <a:lvl4pPr marL="1657350" indent="-285750" algn="l" rtl="0" eaLnBrk="0" fontAlgn="base" hangingPunct="0">
        <a:lnSpc>
          <a:spcPct val="97000"/>
        </a:lnSpc>
        <a:spcBef>
          <a:spcPct val="39000"/>
        </a:spcBef>
        <a:spcAft>
          <a:spcPct val="0"/>
        </a:spcAft>
        <a:buChar char="·"/>
        <a:defRPr sz="1600" b="1">
          <a:solidFill>
            <a:schemeClr val="tx1"/>
          </a:solidFill>
          <a:latin typeface="+mn-lt"/>
        </a:defRPr>
      </a:lvl4pPr>
      <a:lvl5pPr marL="2057400" indent="-228600" algn="l" rtl="0" eaLnBrk="0" fontAlgn="base" hangingPunct="0">
        <a:spcBef>
          <a:spcPct val="20000"/>
        </a:spcBef>
        <a:spcAft>
          <a:spcPct val="0"/>
        </a:spcAft>
        <a:buChar char="-"/>
        <a:defRPr sz="1600" b="1">
          <a:solidFill>
            <a:schemeClr val="tx1"/>
          </a:solidFill>
          <a:latin typeface="+mn-lt"/>
        </a:defRPr>
      </a:lvl5pPr>
      <a:lvl6pPr marL="2514600" indent="-228600" algn="l" rtl="0" eaLnBrk="0" fontAlgn="base" hangingPunct="0">
        <a:spcBef>
          <a:spcPct val="20000"/>
        </a:spcBef>
        <a:spcAft>
          <a:spcPct val="0"/>
        </a:spcAft>
        <a:buChar char="-"/>
        <a:defRPr sz="1600" b="1">
          <a:solidFill>
            <a:schemeClr val="tx1"/>
          </a:solidFill>
          <a:latin typeface="+mn-lt"/>
        </a:defRPr>
      </a:lvl6pPr>
      <a:lvl7pPr marL="2971800" indent="-228600" algn="l" rtl="0" eaLnBrk="0" fontAlgn="base" hangingPunct="0">
        <a:spcBef>
          <a:spcPct val="20000"/>
        </a:spcBef>
        <a:spcAft>
          <a:spcPct val="0"/>
        </a:spcAft>
        <a:buChar char="-"/>
        <a:defRPr sz="1600" b="1">
          <a:solidFill>
            <a:schemeClr val="tx1"/>
          </a:solidFill>
          <a:latin typeface="+mn-lt"/>
        </a:defRPr>
      </a:lvl7pPr>
      <a:lvl8pPr marL="3429000" indent="-228600" algn="l" rtl="0" eaLnBrk="0" fontAlgn="base" hangingPunct="0">
        <a:spcBef>
          <a:spcPct val="20000"/>
        </a:spcBef>
        <a:spcAft>
          <a:spcPct val="0"/>
        </a:spcAft>
        <a:buChar char="-"/>
        <a:defRPr sz="1600" b="1">
          <a:solidFill>
            <a:schemeClr val="tx1"/>
          </a:solidFill>
          <a:latin typeface="+mn-lt"/>
        </a:defRPr>
      </a:lvl8pPr>
      <a:lvl9pPr marL="3886200" indent="-228600" algn="l" rtl="0" eaLnBrk="0" fontAlgn="base" hangingPunct="0">
        <a:spcBef>
          <a:spcPct val="20000"/>
        </a:spcBef>
        <a:spcAft>
          <a:spcPct val="0"/>
        </a:spcAft>
        <a:buChar char="-"/>
        <a:defRPr sz="1600" b="1">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descr="20%"/>
          <p:cNvSpPr>
            <a:spLocks noGrp="1" noChangeArrowheads="1"/>
          </p:cNvSpPr>
          <p:nvPr>
            <p:ph type="body" idx="1"/>
          </p:nvPr>
        </p:nvSpPr>
        <p:spPr bwMode="auto">
          <a:xfrm>
            <a:off x="914400" y="1447800"/>
            <a:ext cx="8083550" cy="46196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GB" smtClean="0"/>
              <a:t>Body text</a:t>
            </a:r>
          </a:p>
          <a:p>
            <a:pPr lvl="1"/>
            <a:r>
              <a:rPr lang="en-GB" smtClean="0"/>
              <a:t>First level</a:t>
            </a:r>
          </a:p>
          <a:p>
            <a:pPr lvl="2"/>
            <a:r>
              <a:rPr lang="en-GB" smtClean="0"/>
              <a:t>second level</a:t>
            </a:r>
          </a:p>
          <a:p>
            <a:pPr lvl="3"/>
            <a:r>
              <a:rPr lang="en-GB" smtClean="0"/>
              <a:t>third level</a:t>
            </a:r>
          </a:p>
          <a:p>
            <a:pPr lvl="4"/>
            <a:r>
              <a:rPr lang="en-GB" smtClean="0"/>
              <a:t>fourth level </a:t>
            </a:r>
          </a:p>
        </p:txBody>
      </p:sp>
      <p:sp>
        <p:nvSpPr>
          <p:cNvPr id="329731" name="Rectangle 3" descr="20%"/>
          <p:cNvSpPr>
            <a:spLocks noGrp="1" noChangeArrowheads="1"/>
          </p:cNvSpPr>
          <p:nvPr>
            <p:ph type="title"/>
          </p:nvPr>
        </p:nvSpPr>
        <p:spPr bwMode="auto">
          <a:xfrm>
            <a:off x="385763" y="338138"/>
            <a:ext cx="9150350" cy="388937"/>
          </a:xfrm>
          <a:prstGeom prst="rect">
            <a:avLst/>
          </a:prstGeom>
          <a:noFill/>
          <a:ln w="12700">
            <a:noFill/>
            <a:miter lim="800000"/>
            <a:headEnd/>
            <a:tailEnd/>
          </a:ln>
          <a:effectLst/>
        </p:spPr>
        <p:txBody>
          <a:bodyPr vert="horz" wrap="square" lIns="65088" tIns="26988" rIns="65088" bIns="26988" numCol="1" anchor="t" anchorCtr="0" compatLnSpc="1">
            <a:prstTxWarp prst="textNoShape">
              <a:avLst/>
            </a:prstTxWarp>
            <a:spAutoFit/>
          </a:bodyPr>
          <a:lstStyle/>
          <a:p>
            <a:pPr lvl="0"/>
            <a:r>
              <a:rPr lang="en-GB" smtClean="0"/>
              <a:t>TITLE</a:t>
            </a:r>
          </a:p>
        </p:txBody>
      </p:sp>
      <p:sp>
        <p:nvSpPr>
          <p:cNvPr id="329732" name="Rectangle 4" descr="20%"/>
          <p:cNvSpPr>
            <a:spLocks noChangeArrowheads="1"/>
          </p:cNvSpPr>
          <p:nvPr/>
        </p:nvSpPr>
        <p:spPr bwMode="auto">
          <a:xfrm>
            <a:off x="2455863" y="6578600"/>
            <a:ext cx="4978400" cy="244475"/>
          </a:xfrm>
          <a:prstGeom prst="rect">
            <a:avLst/>
          </a:prstGeom>
          <a:noFill/>
          <a:ln w="12700">
            <a:noFill/>
            <a:miter lim="800000"/>
            <a:headEnd/>
            <a:tailEnd/>
          </a:ln>
          <a:effectLst/>
        </p:spPr>
        <p:txBody>
          <a:bodyPr wrap="none" lIns="0" tIns="0" rIns="0" bIns="0" anchor="ctr">
            <a:spAutoFit/>
          </a:bodyPr>
          <a:lstStyle/>
          <a:p>
            <a:pPr algn="ctr" defTabSz="654050">
              <a:buFontTx/>
              <a:buNone/>
            </a:pPr>
            <a:r>
              <a:rPr lang="en-GB" sz="800" b="0"/>
              <a:t>© 2005 by Dr. Markus Kottbauer, Dr. Alexander v. Frankenberg, Dr. Tosja K. Zywietz,	CA Controllerakademie</a:t>
            </a:r>
          </a:p>
          <a:p>
            <a:pPr algn="ctr" defTabSz="654050">
              <a:buFontTx/>
              <a:buNone/>
            </a:pPr>
            <a:r>
              <a:rPr lang="en-GB" sz="800" b="0"/>
              <a:t>www.controllerakademie.de</a:t>
            </a:r>
          </a:p>
        </p:txBody>
      </p:sp>
      <p:sp>
        <p:nvSpPr>
          <p:cNvPr id="329733" name="Text Box 5"/>
          <p:cNvSpPr txBox="1">
            <a:spLocks noChangeArrowheads="1"/>
          </p:cNvSpPr>
          <p:nvPr userDrawn="1"/>
        </p:nvSpPr>
        <p:spPr bwMode="auto">
          <a:xfrm>
            <a:off x="8097838" y="6546850"/>
            <a:ext cx="1808162" cy="274638"/>
          </a:xfrm>
          <a:prstGeom prst="rect">
            <a:avLst/>
          </a:prstGeom>
          <a:noFill/>
          <a:ln w="9525">
            <a:noFill/>
            <a:miter lim="800000"/>
            <a:headEnd/>
            <a:tailEnd/>
          </a:ln>
          <a:effectLst/>
        </p:spPr>
        <p:txBody>
          <a:bodyPr>
            <a:spAutoFit/>
          </a:bodyPr>
          <a:lstStyle/>
          <a:p>
            <a:pPr algn="ctr">
              <a:buFontTx/>
              <a:buNone/>
            </a:pPr>
            <a:r>
              <a:rPr lang="de-DE" sz="1200"/>
              <a:t>Kapitel V A, S. </a:t>
            </a:r>
            <a:fld id="{D44D4A4B-1B13-4BA3-9843-C96FBF35B07F}" type="slidenum">
              <a:rPr lang="de-DE" sz="1200"/>
              <a:pPr algn="ctr">
                <a:buFontTx/>
                <a:buNone/>
              </a:pPr>
              <a:t>‹Nr.›</a:t>
            </a:fld>
            <a:endParaRPr lang="de-DE" sz="120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2200" b="1">
          <a:solidFill>
            <a:schemeClr val="tx2"/>
          </a:solidFill>
          <a:latin typeface="+mj-lt"/>
          <a:ea typeface="+mj-ea"/>
          <a:cs typeface="+mj-cs"/>
        </a:defRPr>
      </a:lvl1pPr>
      <a:lvl2pPr algn="ctr" rtl="0" fontAlgn="base">
        <a:spcBef>
          <a:spcPct val="0"/>
        </a:spcBef>
        <a:spcAft>
          <a:spcPct val="0"/>
        </a:spcAft>
        <a:defRPr sz="2200" b="1">
          <a:solidFill>
            <a:schemeClr val="tx2"/>
          </a:solidFill>
          <a:latin typeface="Arial" charset="0"/>
        </a:defRPr>
      </a:lvl2pPr>
      <a:lvl3pPr algn="ctr" rtl="0" fontAlgn="base">
        <a:spcBef>
          <a:spcPct val="0"/>
        </a:spcBef>
        <a:spcAft>
          <a:spcPct val="0"/>
        </a:spcAft>
        <a:defRPr sz="2200" b="1">
          <a:solidFill>
            <a:schemeClr val="tx2"/>
          </a:solidFill>
          <a:latin typeface="Arial" charset="0"/>
        </a:defRPr>
      </a:lvl3pPr>
      <a:lvl4pPr algn="ctr" rtl="0" fontAlgn="base">
        <a:spcBef>
          <a:spcPct val="0"/>
        </a:spcBef>
        <a:spcAft>
          <a:spcPct val="0"/>
        </a:spcAft>
        <a:defRPr sz="2200" b="1">
          <a:solidFill>
            <a:schemeClr val="tx2"/>
          </a:solidFill>
          <a:latin typeface="Arial" charset="0"/>
        </a:defRPr>
      </a:lvl4pPr>
      <a:lvl5pPr algn="ctr" rtl="0" fontAlgn="base">
        <a:spcBef>
          <a:spcPct val="0"/>
        </a:spcBef>
        <a:spcAft>
          <a:spcPct val="0"/>
        </a:spcAft>
        <a:defRPr sz="2200" b="1">
          <a:solidFill>
            <a:schemeClr val="tx2"/>
          </a:solidFill>
          <a:latin typeface="Arial" charset="0"/>
        </a:defRPr>
      </a:lvl5pPr>
      <a:lvl6pPr marL="457200" algn="ctr" rtl="0" fontAlgn="base">
        <a:spcBef>
          <a:spcPct val="0"/>
        </a:spcBef>
        <a:spcAft>
          <a:spcPct val="0"/>
        </a:spcAft>
        <a:defRPr sz="2200" b="1">
          <a:solidFill>
            <a:schemeClr val="tx2"/>
          </a:solidFill>
          <a:latin typeface="Arial" charset="0"/>
        </a:defRPr>
      </a:lvl6pPr>
      <a:lvl7pPr marL="914400" algn="ctr" rtl="0" fontAlgn="base">
        <a:spcBef>
          <a:spcPct val="0"/>
        </a:spcBef>
        <a:spcAft>
          <a:spcPct val="0"/>
        </a:spcAft>
        <a:defRPr sz="2200" b="1">
          <a:solidFill>
            <a:schemeClr val="tx2"/>
          </a:solidFill>
          <a:latin typeface="Arial" charset="0"/>
        </a:defRPr>
      </a:lvl7pPr>
      <a:lvl8pPr marL="1371600" algn="ctr" rtl="0" fontAlgn="base">
        <a:spcBef>
          <a:spcPct val="0"/>
        </a:spcBef>
        <a:spcAft>
          <a:spcPct val="0"/>
        </a:spcAft>
        <a:defRPr sz="2200" b="1">
          <a:solidFill>
            <a:schemeClr val="tx2"/>
          </a:solidFill>
          <a:latin typeface="Arial" charset="0"/>
        </a:defRPr>
      </a:lvl8pPr>
      <a:lvl9pPr marL="1828800" algn="ctr" rtl="0" fontAlgn="base">
        <a:spcBef>
          <a:spcPct val="0"/>
        </a:spcBef>
        <a:spcAft>
          <a:spcPct val="0"/>
        </a:spcAft>
        <a:defRPr sz="2200" b="1">
          <a:solidFill>
            <a:schemeClr val="tx2"/>
          </a:solidFill>
          <a:latin typeface="Arial" charset="0"/>
        </a:defRPr>
      </a:lvl9pPr>
    </p:titleStyle>
    <p:bodyStyle>
      <a:lvl1pPr marL="65088" indent="-65088" algn="l" rtl="0" fontAlgn="base">
        <a:lnSpc>
          <a:spcPct val="97000"/>
        </a:lnSpc>
        <a:spcBef>
          <a:spcPct val="39000"/>
        </a:spcBef>
        <a:spcAft>
          <a:spcPct val="0"/>
        </a:spcAft>
        <a:buChar char=" "/>
        <a:defRPr sz="1600" b="1">
          <a:solidFill>
            <a:schemeClr val="tx1"/>
          </a:solidFill>
          <a:latin typeface="+mn-lt"/>
          <a:ea typeface="+mn-ea"/>
          <a:cs typeface="+mn-cs"/>
        </a:defRPr>
      </a:lvl1pPr>
      <a:lvl2pPr marL="742950" indent="-285750" algn="l" rtl="0" fontAlgn="base">
        <a:lnSpc>
          <a:spcPct val="97000"/>
        </a:lnSpc>
        <a:spcBef>
          <a:spcPct val="39000"/>
        </a:spcBef>
        <a:spcAft>
          <a:spcPct val="0"/>
        </a:spcAft>
        <a:buChar char="•"/>
        <a:defRPr sz="1600" b="1">
          <a:solidFill>
            <a:schemeClr val="tx1"/>
          </a:solidFill>
          <a:latin typeface="+mn-lt"/>
        </a:defRPr>
      </a:lvl2pPr>
      <a:lvl3pPr marL="1200150" indent="-285750" algn="l" rtl="0" fontAlgn="base">
        <a:lnSpc>
          <a:spcPct val="97000"/>
        </a:lnSpc>
        <a:spcBef>
          <a:spcPct val="39000"/>
        </a:spcBef>
        <a:spcAft>
          <a:spcPct val="0"/>
        </a:spcAft>
        <a:buChar char="-"/>
        <a:defRPr sz="1600" b="1">
          <a:solidFill>
            <a:schemeClr val="tx1"/>
          </a:solidFill>
          <a:latin typeface="+mn-lt"/>
        </a:defRPr>
      </a:lvl3pPr>
      <a:lvl4pPr marL="1657350" indent="-285750" algn="l" rtl="0" fontAlgn="base">
        <a:lnSpc>
          <a:spcPct val="97000"/>
        </a:lnSpc>
        <a:spcBef>
          <a:spcPct val="39000"/>
        </a:spcBef>
        <a:spcAft>
          <a:spcPct val="0"/>
        </a:spcAft>
        <a:buChar char="·"/>
        <a:defRPr sz="1600" b="1">
          <a:solidFill>
            <a:schemeClr val="tx1"/>
          </a:solidFill>
          <a:latin typeface="+mn-lt"/>
        </a:defRPr>
      </a:lvl4pPr>
      <a:lvl5pPr marL="2057400" indent="-228600" algn="l" rtl="0" fontAlgn="base">
        <a:spcBef>
          <a:spcPct val="20000"/>
        </a:spcBef>
        <a:spcAft>
          <a:spcPct val="0"/>
        </a:spcAft>
        <a:buChar char="-"/>
        <a:defRPr sz="1600" b="1">
          <a:solidFill>
            <a:schemeClr val="tx1"/>
          </a:solidFill>
          <a:latin typeface="+mn-lt"/>
        </a:defRPr>
      </a:lvl5pPr>
      <a:lvl6pPr marL="2514600" indent="-228600" algn="l" rtl="0" fontAlgn="base">
        <a:spcBef>
          <a:spcPct val="20000"/>
        </a:spcBef>
        <a:spcAft>
          <a:spcPct val="0"/>
        </a:spcAft>
        <a:buChar char="-"/>
        <a:defRPr sz="1600" b="1">
          <a:solidFill>
            <a:schemeClr val="tx1"/>
          </a:solidFill>
          <a:latin typeface="+mn-lt"/>
        </a:defRPr>
      </a:lvl6pPr>
      <a:lvl7pPr marL="2971800" indent="-228600" algn="l" rtl="0" fontAlgn="base">
        <a:spcBef>
          <a:spcPct val="20000"/>
        </a:spcBef>
        <a:spcAft>
          <a:spcPct val="0"/>
        </a:spcAft>
        <a:buChar char="-"/>
        <a:defRPr sz="1600" b="1">
          <a:solidFill>
            <a:schemeClr val="tx1"/>
          </a:solidFill>
          <a:latin typeface="+mn-lt"/>
        </a:defRPr>
      </a:lvl7pPr>
      <a:lvl8pPr marL="3429000" indent="-228600" algn="l" rtl="0" fontAlgn="base">
        <a:spcBef>
          <a:spcPct val="20000"/>
        </a:spcBef>
        <a:spcAft>
          <a:spcPct val="0"/>
        </a:spcAft>
        <a:buChar char="-"/>
        <a:defRPr sz="1600" b="1">
          <a:solidFill>
            <a:schemeClr val="tx1"/>
          </a:solidFill>
          <a:latin typeface="+mn-lt"/>
        </a:defRPr>
      </a:lvl8pPr>
      <a:lvl9pPr marL="3886200" indent="-228600" algn="l" rtl="0" fontAlgn="base">
        <a:spcBef>
          <a:spcPct val="20000"/>
        </a:spcBef>
        <a:spcAft>
          <a:spcPct val="0"/>
        </a:spcAft>
        <a:buChar char="-"/>
        <a:defRPr sz="1600" b="1">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2.jpeg"/><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3" Type="http://schemas.openxmlformats.org/officeDocument/2006/relationships/tags" Target="../tags/tag3.xml"/><Relationship Id="rId21" Type="http://schemas.openxmlformats.org/officeDocument/2006/relationships/slideLayout" Target="../slideLayouts/slideLayout2.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9922" name="Group 2"/>
          <p:cNvGrpSpPr>
            <a:grpSpLocks/>
          </p:cNvGrpSpPr>
          <p:nvPr/>
        </p:nvGrpSpPr>
        <p:grpSpPr bwMode="auto">
          <a:xfrm>
            <a:off x="3479800" y="1998663"/>
            <a:ext cx="752475" cy="1143000"/>
            <a:chOff x="4407" y="1029"/>
            <a:chExt cx="227" cy="385"/>
          </a:xfrm>
        </p:grpSpPr>
        <p:sp>
          <p:nvSpPr>
            <p:cNvPr id="209923" name="Freeform 3"/>
            <p:cNvSpPr>
              <a:spLocks/>
            </p:cNvSpPr>
            <p:nvPr/>
          </p:nvSpPr>
          <p:spPr bwMode="auto">
            <a:xfrm>
              <a:off x="4407" y="1029"/>
              <a:ext cx="227" cy="291"/>
            </a:xfrm>
            <a:custGeom>
              <a:avLst/>
              <a:gdLst/>
              <a:ahLst/>
              <a:cxnLst>
                <a:cxn ang="0">
                  <a:pos x="0" y="215"/>
                </a:cxn>
                <a:cxn ang="0">
                  <a:pos x="84" y="227"/>
                </a:cxn>
                <a:cxn ang="0">
                  <a:pos x="88" y="194"/>
                </a:cxn>
                <a:cxn ang="0">
                  <a:pos x="97" y="163"/>
                </a:cxn>
                <a:cxn ang="0">
                  <a:pos x="111" y="137"/>
                </a:cxn>
                <a:cxn ang="0">
                  <a:pos x="132" y="112"/>
                </a:cxn>
                <a:cxn ang="0">
                  <a:pos x="157" y="94"/>
                </a:cxn>
                <a:cxn ang="0">
                  <a:pos x="184" y="81"/>
                </a:cxn>
                <a:cxn ang="0">
                  <a:pos x="215" y="75"/>
                </a:cxn>
                <a:cxn ang="0">
                  <a:pos x="245" y="75"/>
                </a:cxn>
                <a:cxn ang="0">
                  <a:pos x="274" y="81"/>
                </a:cxn>
                <a:cxn ang="0">
                  <a:pos x="301" y="94"/>
                </a:cxn>
                <a:cxn ang="0">
                  <a:pos x="326" y="115"/>
                </a:cxn>
                <a:cxn ang="0">
                  <a:pos x="345" y="139"/>
                </a:cxn>
                <a:cxn ang="0">
                  <a:pos x="360" y="167"/>
                </a:cxn>
                <a:cxn ang="0">
                  <a:pos x="370" y="198"/>
                </a:cxn>
                <a:cxn ang="0">
                  <a:pos x="368" y="221"/>
                </a:cxn>
                <a:cxn ang="0">
                  <a:pos x="364" y="246"/>
                </a:cxn>
                <a:cxn ang="0">
                  <a:pos x="357" y="267"/>
                </a:cxn>
                <a:cxn ang="0">
                  <a:pos x="343" y="288"/>
                </a:cxn>
                <a:cxn ang="0">
                  <a:pos x="314" y="323"/>
                </a:cxn>
                <a:cxn ang="0">
                  <a:pos x="282" y="356"/>
                </a:cxn>
                <a:cxn ang="0">
                  <a:pos x="247" y="384"/>
                </a:cxn>
                <a:cxn ang="0">
                  <a:pos x="224" y="411"/>
                </a:cxn>
                <a:cxn ang="0">
                  <a:pos x="205" y="442"/>
                </a:cxn>
                <a:cxn ang="0">
                  <a:pos x="190" y="476"/>
                </a:cxn>
                <a:cxn ang="0">
                  <a:pos x="182" y="513"/>
                </a:cxn>
                <a:cxn ang="0">
                  <a:pos x="180" y="548"/>
                </a:cxn>
                <a:cxn ang="0">
                  <a:pos x="182" y="582"/>
                </a:cxn>
                <a:cxn ang="0">
                  <a:pos x="263" y="582"/>
                </a:cxn>
                <a:cxn ang="0">
                  <a:pos x="264" y="548"/>
                </a:cxn>
                <a:cxn ang="0">
                  <a:pos x="268" y="511"/>
                </a:cxn>
                <a:cxn ang="0">
                  <a:pos x="274" y="490"/>
                </a:cxn>
                <a:cxn ang="0">
                  <a:pos x="282" y="469"/>
                </a:cxn>
                <a:cxn ang="0">
                  <a:pos x="295" y="450"/>
                </a:cxn>
                <a:cxn ang="0">
                  <a:pos x="310" y="434"/>
                </a:cxn>
                <a:cxn ang="0">
                  <a:pos x="358" y="392"/>
                </a:cxn>
                <a:cxn ang="0">
                  <a:pos x="401" y="342"/>
                </a:cxn>
                <a:cxn ang="0">
                  <a:pos x="437" y="290"/>
                </a:cxn>
                <a:cxn ang="0">
                  <a:pos x="449" y="258"/>
                </a:cxn>
                <a:cxn ang="0">
                  <a:pos x="453" y="225"/>
                </a:cxn>
                <a:cxn ang="0">
                  <a:pos x="453" y="190"/>
                </a:cxn>
                <a:cxn ang="0">
                  <a:pos x="447" y="158"/>
                </a:cxn>
                <a:cxn ang="0">
                  <a:pos x="437" y="125"/>
                </a:cxn>
                <a:cxn ang="0">
                  <a:pos x="424" y="98"/>
                </a:cxn>
                <a:cxn ang="0">
                  <a:pos x="406" y="73"/>
                </a:cxn>
                <a:cxn ang="0">
                  <a:pos x="383" y="54"/>
                </a:cxn>
                <a:cxn ang="0">
                  <a:pos x="351" y="33"/>
                </a:cxn>
                <a:cxn ang="0">
                  <a:pos x="316" y="16"/>
                </a:cxn>
                <a:cxn ang="0">
                  <a:pos x="278" y="4"/>
                </a:cxn>
                <a:cxn ang="0">
                  <a:pos x="239" y="0"/>
                </a:cxn>
                <a:cxn ang="0">
                  <a:pos x="201" y="0"/>
                </a:cxn>
                <a:cxn ang="0">
                  <a:pos x="163" y="8"/>
                </a:cxn>
                <a:cxn ang="0">
                  <a:pos x="126" y="21"/>
                </a:cxn>
                <a:cxn ang="0">
                  <a:pos x="94" y="41"/>
                </a:cxn>
                <a:cxn ang="0">
                  <a:pos x="67" y="62"/>
                </a:cxn>
                <a:cxn ang="0">
                  <a:pos x="44" y="87"/>
                </a:cxn>
                <a:cxn ang="0">
                  <a:pos x="26" y="115"/>
                </a:cxn>
                <a:cxn ang="0">
                  <a:pos x="13" y="146"/>
                </a:cxn>
                <a:cxn ang="0">
                  <a:pos x="3" y="181"/>
                </a:cxn>
                <a:cxn ang="0">
                  <a:pos x="0" y="215"/>
                </a:cxn>
              </a:cxnLst>
              <a:rect l="0" t="0" r="r" b="b"/>
              <a:pathLst>
                <a:path w="453" h="582">
                  <a:moveTo>
                    <a:pt x="0" y="215"/>
                  </a:moveTo>
                  <a:lnTo>
                    <a:pt x="84" y="227"/>
                  </a:lnTo>
                  <a:lnTo>
                    <a:pt x="88" y="194"/>
                  </a:lnTo>
                  <a:lnTo>
                    <a:pt x="97" y="163"/>
                  </a:lnTo>
                  <a:lnTo>
                    <a:pt x="111" y="137"/>
                  </a:lnTo>
                  <a:lnTo>
                    <a:pt x="132" y="112"/>
                  </a:lnTo>
                  <a:lnTo>
                    <a:pt x="157" y="94"/>
                  </a:lnTo>
                  <a:lnTo>
                    <a:pt x="184" y="81"/>
                  </a:lnTo>
                  <a:lnTo>
                    <a:pt x="215" y="75"/>
                  </a:lnTo>
                  <a:lnTo>
                    <a:pt x="245" y="75"/>
                  </a:lnTo>
                  <a:lnTo>
                    <a:pt x="274" y="81"/>
                  </a:lnTo>
                  <a:lnTo>
                    <a:pt x="301" y="94"/>
                  </a:lnTo>
                  <a:lnTo>
                    <a:pt x="326" y="115"/>
                  </a:lnTo>
                  <a:lnTo>
                    <a:pt x="345" y="139"/>
                  </a:lnTo>
                  <a:lnTo>
                    <a:pt x="360" y="167"/>
                  </a:lnTo>
                  <a:lnTo>
                    <a:pt x="370" y="198"/>
                  </a:lnTo>
                  <a:lnTo>
                    <a:pt x="368" y="221"/>
                  </a:lnTo>
                  <a:lnTo>
                    <a:pt x="364" y="246"/>
                  </a:lnTo>
                  <a:lnTo>
                    <a:pt x="357" y="267"/>
                  </a:lnTo>
                  <a:lnTo>
                    <a:pt x="343" y="288"/>
                  </a:lnTo>
                  <a:lnTo>
                    <a:pt x="314" y="323"/>
                  </a:lnTo>
                  <a:lnTo>
                    <a:pt x="282" y="356"/>
                  </a:lnTo>
                  <a:lnTo>
                    <a:pt x="247" y="384"/>
                  </a:lnTo>
                  <a:lnTo>
                    <a:pt x="224" y="411"/>
                  </a:lnTo>
                  <a:lnTo>
                    <a:pt x="205" y="442"/>
                  </a:lnTo>
                  <a:lnTo>
                    <a:pt x="190" y="476"/>
                  </a:lnTo>
                  <a:lnTo>
                    <a:pt x="182" y="513"/>
                  </a:lnTo>
                  <a:lnTo>
                    <a:pt x="180" y="548"/>
                  </a:lnTo>
                  <a:lnTo>
                    <a:pt x="182" y="582"/>
                  </a:lnTo>
                  <a:lnTo>
                    <a:pt x="263" y="582"/>
                  </a:lnTo>
                  <a:lnTo>
                    <a:pt x="264" y="548"/>
                  </a:lnTo>
                  <a:lnTo>
                    <a:pt x="268" y="511"/>
                  </a:lnTo>
                  <a:lnTo>
                    <a:pt x="274" y="490"/>
                  </a:lnTo>
                  <a:lnTo>
                    <a:pt x="282" y="469"/>
                  </a:lnTo>
                  <a:lnTo>
                    <a:pt x="295" y="450"/>
                  </a:lnTo>
                  <a:lnTo>
                    <a:pt x="310" y="434"/>
                  </a:lnTo>
                  <a:lnTo>
                    <a:pt x="358" y="392"/>
                  </a:lnTo>
                  <a:lnTo>
                    <a:pt x="401" y="342"/>
                  </a:lnTo>
                  <a:lnTo>
                    <a:pt x="437" y="290"/>
                  </a:lnTo>
                  <a:lnTo>
                    <a:pt x="449" y="258"/>
                  </a:lnTo>
                  <a:lnTo>
                    <a:pt x="453" y="225"/>
                  </a:lnTo>
                  <a:lnTo>
                    <a:pt x="453" y="190"/>
                  </a:lnTo>
                  <a:lnTo>
                    <a:pt x="447" y="158"/>
                  </a:lnTo>
                  <a:lnTo>
                    <a:pt x="437" y="125"/>
                  </a:lnTo>
                  <a:lnTo>
                    <a:pt x="424" y="98"/>
                  </a:lnTo>
                  <a:lnTo>
                    <a:pt x="406" y="73"/>
                  </a:lnTo>
                  <a:lnTo>
                    <a:pt x="383" y="54"/>
                  </a:lnTo>
                  <a:lnTo>
                    <a:pt x="351" y="33"/>
                  </a:lnTo>
                  <a:lnTo>
                    <a:pt x="316" y="16"/>
                  </a:lnTo>
                  <a:lnTo>
                    <a:pt x="278" y="4"/>
                  </a:lnTo>
                  <a:lnTo>
                    <a:pt x="239" y="0"/>
                  </a:lnTo>
                  <a:lnTo>
                    <a:pt x="201" y="0"/>
                  </a:lnTo>
                  <a:lnTo>
                    <a:pt x="163" y="8"/>
                  </a:lnTo>
                  <a:lnTo>
                    <a:pt x="126" y="21"/>
                  </a:lnTo>
                  <a:lnTo>
                    <a:pt x="94" y="41"/>
                  </a:lnTo>
                  <a:lnTo>
                    <a:pt x="67" y="62"/>
                  </a:lnTo>
                  <a:lnTo>
                    <a:pt x="44" y="87"/>
                  </a:lnTo>
                  <a:lnTo>
                    <a:pt x="26" y="115"/>
                  </a:lnTo>
                  <a:lnTo>
                    <a:pt x="13" y="146"/>
                  </a:lnTo>
                  <a:lnTo>
                    <a:pt x="3" y="181"/>
                  </a:lnTo>
                  <a:lnTo>
                    <a:pt x="0" y="215"/>
                  </a:lnTo>
                  <a:close/>
                </a:path>
              </a:pathLst>
            </a:custGeom>
            <a:solidFill>
              <a:srgbClr val="C0C0C0"/>
            </a:solidFill>
            <a:ln w="9525">
              <a:noFill/>
              <a:prstDash val="solid"/>
              <a:round/>
              <a:headEnd/>
              <a:tailEnd/>
            </a:ln>
          </p:spPr>
          <p:txBody>
            <a:bodyPr/>
            <a:lstStyle/>
            <a:p>
              <a:endParaRPr lang="de-DE"/>
            </a:p>
          </p:txBody>
        </p:sp>
        <p:sp>
          <p:nvSpPr>
            <p:cNvPr id="209924" name="Rectangle 4"/>
            <p:cNvSpPr>
              <a:spLocks noChangeArrowheads="1"/>
            </p:cNvSpPr>
            <p:nvPr/>
          </p:nvSpPr>
          <p:spPr bwMode="auto">
            <a:xfrm>
              <a:off x="4493" y="1361"/>
              <a:ext cx="48" cy="53"/>
            </a:xfrm>
            <a:prstGeom prst="rect">
              <a:avLst/>
            </a:prstGeom>
            <a:solidFill>
              <a:srgbClr val="C0C0C0"/>
            </a:solidFill>
            <a:ln w="9525">
              <a:noFill/>
              <a:miter lim="800000"/>
              <a:headEnd/>
              <a:tailEnd/>
            </a:ln>
          </p:spPr>
          <p:txBody>
            <a:bodyPr/>
            <a:lstStyle/>
            <a:p>
              <a:endParaRPr lang="de-DE"/>
            </a:p>
          </p:txBody>
        </p:sp>
      </p:grpSp>
      <p:sp>
        <p:nvSpPr>
          <p:cNvPr id="209925" name="AutoShape 5"/>
          <p:cNvSpPr>
            <a:spLocks noChangeArrowheads="1"/>
          </p:cNvSpPr>
          <p:nvPr/>
        </p:nvSpPr>
        <p:spPr bwMode="auto">
          <a:xfrm>
            <a:off x="5483225" y="1836738"/>
            <a:ext cx="1295400" cy="1295400"/>
          </a:xfrm>
          <a:prstGeom prst="star5">
            <a:avLst/>
          </a:prstGeom>
          <a:solidFill>
            <a:srgbClr val="C0C0C0"/>
          </a:solidFill>
          <a:ln w="9525">
            <a:noFill/>
            <a:miter lim="800000"/>
            <a:headEnd/>
            <a:tailEnd/>
          </a:ln>
          <a:effectLst/>
        </p:spPr>
        <p:txBody>
          <a:bodyPr wrap="none" anchor="ctr"/>
          <a:lstStyle/>
          <a:p>
            <a:endParaRPr lang="de-DE"/>
          </a:p>
        </p:txBody>
      </p:sp>
      <p:graphicFrame>
        <p:nvGraphicFramePr>
          <p:cNvPr id="209926" name="Object 6"/>
          <p:cNvGraphicFramePr>
            <a:graphicFrameLocks noChangeAspect="1"/>
          </p:cNvGraphicFramePr>
          <p:nvPr/>
        </p:nvGraphicFramePr>
        <p:xfrm>
          <a:off x="2892425" y="3894138"/>
          <a:ext cx="1524000" cy="1277937"/>
        </p:xfrm>
        <a:graphic>
          <a:graphicData uri="http://schemas.openxmlformats.org/presentationml/2006/ole">
            <p:oleObj spid="_x0000_s209926" name="Clip" r:id="rId4" imgW="590400" imgH="495360" progId="MS_ClipArt_Gallery.2">
              <p:embed/>
            </p:oleObj>
          </a:graphicData>
        </a:graphic>
      </p:graphicFrame>
      <p:pic>
        <p:nvPicPr>
          <p:cNvPr id="209927" name="Picture 7" descr="COW2"/>
          <p:cNvPicPr>
            <a:picLocks noChangeAspect="1" noChangeArrowheads="1"/>
          </p:cNvPicPr>
          <p:nvPr/>
        </p:nvPicPr>
        <p:blipFill>
          <a:blip r:embed="rId5" cstate="print"/>
          <a:srcRect/>
          <a:stretch>
            <a:fillRect/>
          </a:stretch>
        </p:blipFill>
        <p:spPr bwMode="auto">
          <a:xfrm>
            <a:off x="4949825" y="3970338"/>
            <a:ext cx="1798638" cy="1298575"/>
          </a:xfrm>
          <a:prstGeom prst="rect">
            <a:avLst/>
          </a:prstGeom>
          <a:noFill/>
        </p:spPr>
      </p:pic>
      <p:sp>
        <p:nvSpPr>
          <p:cNvPr id="209932" name="Oval 12" descr="Diagonal hell nach oben"/>
          <p:cNvSpPr>
            <a:spLocks noChangeArrowheads="1"/>
          </p:cNvSpPr>
          <p:nvPr/>
        </p:nvSpPr>
        <p:spPr bwMode="auto">
          <a:xfrm>
            <a:off x="6248400" y="4365625"/>
            <a:ext cx="758825" cy="757238"/>
          </a:xfrm>
          <a:prstGeom prst="ellipse">
            <a:avLst/>
          </a:prstGeom>
          <a:pattFill prst="dkUpDiag">
            <a:fgClr>
              <a:schemeClr val="bg1"/>
            </a:fgClr>
            <a:bgClr>
              <a:schemeClr val="tx1"/>
            </a:bgClr>
          </a:pattFill>
          <a:ln w="12700">
            <a:solidFill>
              <a:schemeClr val="tx1"/>
            </a:solidFill>
            <a:round/>
            <a:headEnd/>
            <a:tailEnd/>
          </a:ln>
          <a:effectLst/>
        </p:spPr>
        <p:txBody>
          <a:bodyPr wrap="none" anchor="ctr"/>
          <a:lstStyle/>
          <a:p>
            <a:endParaRPr lang="de-DE"/>
          </a:p>
        </p:txBody>
      </p:sp>
      <p:sp>
        <p:nvSpPr>
          <p:cNvPr id="209933" name="Rectangle 13"/>
          <p:cNvSpPr>
            <a:spLocks noChangeArrowheads="1"/>
          </p:cNvSpPr>
          <p:nvPr/>
        </p:nvSpPr>
        <p:spPr bwMode="auto">
          <a:xfrm rot="16200000">
            <a:off x="360363" y="3413125"/>
            <a:ext cx="1873250" cy="320675"/>
          </a:xfrm>
          <a:prstGeom prst="rect">
            <a:avLst/>
          </a:prstGeom>
          <a:noFill/>
          <a:ln w="12700">
            <a:noFill/>
            <a:miter lim="800000"/>
            <a:headEnd/>
            <a:tailEnd/>
          </a:ln>
          <a:effectLst/>
        </p:spPr>
        <p:txBody>
          <a:bodyPr wrap="none" lIns="73025" tIns="36512" rIns="73025" bIns="36512">
            <a:spAutoFit/>
          </a:bodyPr>
          <a:lstStyle/>
          <a:p>
            <a:pPr defTabSz="487363">
              <a:lnSpc>
                <a:spcPct val="90000"/>
              </a:lnSpc>
              <a:buFontTx/>
              <a:buNone/>
            </a:pPr>
            <a:r>
              <a:rPr lang="de-DE" sz="1800">
                <a:solidFill>
                  <a:schemeClr val="tx2"/>
                </a:solidFill>
              </a:rPr>
              <a:t>Marktwachstum</a:t>
            </a:r>
            <a:endParaRPr lang="de-DE" sz="1800" b="0">
              <a:solidFill>
                <a:schemeClr val="tx2"/>
              </a:solidFill>
            </a:endParaRPr>
          </a:p>
        </p:txBody>
      </p:sp>
      <p:sp>
        <p:nvSpPr>
          <p:cNvPr id="209934" name="Rectangle 14"/>
          <p:cNvSpPr>
            <a:spLocks noChangeArrowheads="1"/>
          </p:cNvSpPr>
          <p:nvPr/>
        </p:nvSpPr>
        <p:spPr bwMode="auto">
          <a:xfrm>
            <a:off x="3622675" y="5916613"/>
            <a:ext cx="2381250" cy="320675"/>
          </a:xfrm>
          <a:prstGeom prst="rect">
            <a:avLst/>
          </a:prstGeom>
          <a:noFill/>
          <a:ln w="12700">
            <a:noFill/>
            <a:miter lim="800000"/>
            <a:headEnd/>
            <a:tailEnd/>
          </a:ln>
          <a:effectLst/>
        </p:spPr>
        <p:txBody>
          <a:bodyPr wrap="none" lIns="73025" tIns="36512" rIns="73025" bIns="36512">
            <a:spAutoFit/>
          </a:bodyPr>
          <a:lstStyle/>
          <a:p>
            <a:pPr defTabSz="487363">
              <a:lnSpc>
                <a:spcPct val="90000"/>
              </a:lnSpc>
              <a:buFontTx/>
              <a:buNone/>
            </a:pPr>
            <a:r>
              <a:rPr lang="de-DE" sz="1800">
                <a:solidFill>
                  <a:schemeClr val="tx2"/>
                </a:solidFill>
              </a:rPr>
              <a:t>Relativer Marktanteil</a:t>
            </a:r>
            <a:endParaRPr lang="de-DE" sz="1800" b="0">
              <a:solidFill>
                <a:schemeClr val="tx2"/>
              </a:solidFill>
            </a:endParaRPr>
          </a:p>
        </p:txBody>
      </p:sp>
      <p:sp>
        <p:nvSpPr>
          <p:cNvPr id="209935" name="Oval 15"/>
          <p:cNvSpPr>
            <a:spLocks noChangeArrowheads="1"/>
          </p:cNvSpPr>
          <p:nvPr/>
        </p:nvSpPr>
        <p:spPr bwMode="auto">
          <a:xfrm>
            <a:off x="4232275" y="4292600"/>
            <a:ext cx="282575" cy="247650"/>
          </a:xfrm>
          <a:prstGeom prst="ellipse">
            <a:avLst/>
          </a:prstGeom>
          <a:solidFill>
            <a:srgbClr val="808080"/>
          </a:solidFill>
          <a:ln w="12700">
            <a:solidFill>
              <a:schemeClr val="tx1"/>
            </a:solidFill>
            <a:round/>
            <a:headEnd/>
            <a:tailEnd/>
          </a:ln>
          <a:effectLst/>
        </p:spPr>
        <p:txBody>
          <a:bodyPr wrap="none" anchor="ctr"/>
          <a:lstStyle/>
          <a:p>
            <a:endParaRPr lang="de-DE"/>
          </a:p>
        </p:txBody>
      </p:sp>
      <p:sp>
        <p:nvSpPr>
          <p:cNvPr id="209936" name="Oval 16"/>
          <p:cNvSpPr>
            <a:spLocks noChangeArrowheads="1"/>
          </p:cNvSpPr>
          <p:nvPr/>
        </p:nvSpPr>
        <p:spPr bwMode="auto">
          <a:xfrm>
            <a:off x="3076575" y="2855913"/>
            <a:ext cx="503238" cy="446087"/>
          </a:xfrm>
          <a:prstGeom prst="ellipse">
            <a:avLst/>
          </a:prstGeom>
          <a:solidFill>
            <a:srgbClr val="FAFD00"/>
          </a:solidFill>
          <a:ln w="12700">
            <a:solidFill>
              <a:schemeClr val="tx1"/>
            </a:solidFill>
            <a:round/>
            <a:headEnd/>
            <a:tailEnd/>
          </a:ln>
          <a:effectLst/>
        </p:spPr>
        <p:txBody>
          <a:bodyPr wrap="none" anchor="ctr"/>
          <a:lstStyle/>
          <a:p>
            <a:endParaRPr lang="de-DE"/>
          </a:p>
        </p:txBody>
      </p:sp>
      <p:sp>
        <p:nvSpPr>
          <p:cNvPr id="209937" name="Oval 17"/>
          <p:cNvSpPr>
            <a:spLocks noChangeArrowheads="1"/>
          </p:cNvSpPr>
          <p:nvPr/>
        </p:nvSpPr>
        <p:spPr bwMode="auto">
          <a:xfrm>
            <a:off x="4551363" y="2106613"/>
            <a:ext cx="428625" cy="377825"/>
          </a:xfrm>
          <a:prstGeom prst="ellipse">
            <a:avLst/>
          </a:prstGeom>
          <a:solidFill>
            <a:srgbClr val="FF0000"/>
          </a:solidFill>
          <a:ln w="12700">
            <a:solidFill>
              <a:schemeClr val="tx1"/>
            </a:solidFill>
            <a:round/>
            <a:headEnd/>
            <a:tailEnd/>
          </a:ln>
          <a:effectLst/>
        </p:spPr>
        <p:txBody>
          <a:bodyPr wrap="none" anchor="ctr"/>
          <a:lstStyle/>
          <a:p>
            <a:endParaRPr lang="de-DE"/>
          </a:p>
        </p:txBody>
      </p:sp>
      <p:sp>
        <p:nvSpPr>
          <p:cNvPr id="209938" name="Oval 18" descr="Diagonal weit nach unten"/>
          <p:cNvSpPr>
            <a:spLocks noChangeArrowheads="1"/>
          </p:cNvSpPr>
          <p:nvPr/>
        </p:nvSpPr>
        <p:spPr bwMode="auto">
          <a:xfrm>
            <a:off x="3297238" y="4724400"/>
            <a:ext cx="508000" cy="498475"/>
          </a:xfrm>
          <a:prstGeom prst="ellipse">
            <a:avLst/>
          </a:prstGeom>
          <a:pattFill prst="wdDnDiag">
            <a:fgClr>
              <a:schemeClr val="tx1"/>
            </a:fgClr>
            <a:bgClr>
              <a:schemeClr val="accent2"/>
            </a:bgClr>
          </a:pattFill>
          <a:ln w="12700">
            <a:solidFill>
              <a:schemeClr val="tx1"/>
            </a:solidFill>
            <a:round/>
            <a:headEnd/>
            <a:tailEnd/>
          </a:ln>
          <a:effectLst/>
        </p:spPr>
        <p:txBody>
          <a:bodyPr wrap="none" anchor="ctr"/>
          <a:lstStyle/>
          <a:p>
            <a:endParaRPr lang="de-DE"/>
          </a:p>
        </p:txBody>
      </p:sp>
      <p:sp>
        <p:nvSpPr>
          <p:cNvPr id="209939" name="Oval 19"/>
          <p:cNvSpPr>
            <a:spLocks noChangeArrowheads="1"/>
          </p:cNvSpPr>
          <p:nvPr/>
        </p:nvSpPr>
        <p:spPr bwMode="auto">
          <a:xfrm>
            <a:off x="2649538" y="4581525"/>
            <a:ext cx="284162" cy="247650"/>
          </a:xfrm>
          <a:prstGeom prst="ellipse">
            <a:avLst/>
          </a:prstGeom>
          <a:solidFill>
            <a:srgbClr val="808080"/>
          </a:solidFill>
          <a:ln w="12700">
            <a:solidFill>
              <a:schemeClr val="tx1"/>
            </a:solidFill>
            <a:round/>
            <a:headEnd/>
            <a:tailEnd/>
          </a:ln>
          <a:effectLst/>
        </p:spPr>
        <p:txBody>
          <a:bodyPr wrap="none" anchor="ctr"/>
          <a:lstStyle/>
          <a:p>
            <a:endParaRPr lang="de-DE"/>
          </a:p>
        </p:txBody>
      </p:sp>
      <p:sp>
        <p:nvSpPr>
          <p:cNvPr id="209940" name="Rectangle 20"/>
          <p:cNvSpPr>
            <a:spLocks noChangeArrowheads="1"/>
          </p:cNvSpPr>
          <p:nvPr/>
        </p:nvSpPr>
        <p:spPr bwMode="auto">
          <a:xfrm>
            <a:off x="2024063" y="1268413"/>
            <a:ext cx="365125" cy="238125"/>
          </a:xfrm>
          <a:prstGeom prst="rect">
            <a:avLst/>
          </a:prstGeom>
          <a:noFill/>
          <a:ln w="12700">
            <a:noFill/>
            <a:miter lim="800000"/>
            <a:headEnd/>
            <a:tailEnd/>
          </a:ln>
          <a:effectLst/>
        </p:spPr>
        <p:txBody>
          <a:bodyPr wrap="none" lIns="73025" tIns="36512" rIns="73025" bIns="36512">
            <a:spAutoFit/>
          </a:bodyPr>
          <a:lstStyle/>
          <a:p>
            <a:pPr defTabSz="487363">
              <a:lnSpc>
                <a:spcPct val="90000"/>
              </a:lnSpc>
              <a:buFontTx/>
              <a:buNone/>
            </a:pPr>
            <a:r>
              <a:rPr lang="de-DE" sz="1200">
                <a:solidFill>
                  <a:schemeClr val="tx2"/>
                </a:solidFill>
              </a:rPr>
              <a:t>6%</a:t>
            </a:r>
          </a:p>
        </p:txBody>
      </p:sp>
      <p:sp>
        <p:nvSpPr>
          <p:cNvPr id="209941" name="Rectangle 21"/>
          <p:cNvSpPr>
            <a:spLocks noChangeArrowheads="1"/>
          </p:cNvSpPr>
          <p:nvPr/>
        </p:nvSpPr>
        <p:spPr bwMode="auto">
          <a:xfrm>
            <a:off x="2024063" y="3292475"/>
            <a:ext cx="365125" cy="238125"/>
          </a:xfrm>
          <a:prstGeom prst="rect">
            <a:avLst/>
          </a:prstGeom>
          <a:noFill/>
          <a:ln w="12700">
            <a:noFill/>
            <a:miter lim="800000"/>
            <a:headEnd/>
            <a:tailEnd/>
          </a:ln>
          <a:effectLst/>
        </p:spPr>
        <p:txBody>
          <a:bodyPr wrap="none" lIns="73025" tIns="36512" rIns="73025" bIns="36512">
            <a:spAutoFit/>
          </a:bodyPr>
          <a:lstStyle/>
          <a:p>
            <a:pPr defTabSz="487363">
              <a:lnSpc>
                <a:spcPct val="90000"/>
              </a:lnSpc>
              <a:buFontTx/>
              <a:buNone/>
            </a:pPr>
            <a:r>
              <a:rPr lang="de-DE" sz="1200">
                <a:solidFill>
                  <a:schemeClr val="tx2"/>
                </a:solidFill>
              </a:rPr>
              <a:t>3%</a:t>
            </a:r>
          </a:p>
        </p:txBody>
      </p:sp>
      <p:sp>
        <p:nvSpPr>
          <p:cNvPr id="209942" name="Rectangle 22"/>
          <p:cNvSpPr>
            <a:spLocks noChangeArrowheads="1"/>
          </p:cNvSpPr>
          <p:nvPr/>
        </p:nvSpPr>
        <p:spPr bwMode="auto">
          <a:xfrm>
            <a:off x="2135188" y="5459413"/>
            <a:ext cx="230187" cy="238125"/>
          </a:xfrm>
          <a:prstGeom prst="rect">
            <a:avLst/>
          </a:prstGeom>
          <a:noFill/>
          <a:ln w="12700">
            <a:noFill/>
            <a:miter lim="800000"/>
            <a:headEnd/>
            <a:tailEnd/>
          </a:ln>
          <a:effectLst/>
        </p:spPr>
        <p:txBody>
          <a:bodyPr wrap="none" lIns="73025" tIns="36512" rIns="73025" bIns="36512">
            <a:spAutoFit/>
          </a:bodyPr>
          <a:lstStyle/>
          <a:p>
            <a:pPr defTabSz="487363">
              <a:lnSpc>
                <a:spcPct val="90000"/>
              </a:lnSpc>
              <a:buFontTx/>
              <a:buNone/>
            </a:pPr>
            <a:r>
              <a:rPr lang="de-DE" sz="1200">
                <a:solidFill>
                  <a:schemeClr val="tx2"/>
                </a:solidFill>
              </a:rPr>
              <a:t>0</a:t>
            </a:r>
          </a:p>
        </p:txBody>
      </p:sp>
      <p:sp>
        <p:nvSpPr>
          <p:cNvPr id="209943" name="Rectangle 23"/>
          <p:cNvSpPr>
            <a:spLocks noChangeArrowheads="1"/>
          </p:cNvSpPr>
          <p:nvPr/>
        </p:nvSpPr>
        <p:spPr bwMode="auto">
          <a:xfrm>
            <a:off x="4694238" y="5468938"/>
            <a:ext cx="244475" cy="265112"/>
          </a:xfrm>
          <a:prstGeom prst="rect">
            <a:avLst/>
          </a:prstGeom>
          <a:noFill/>
          <a:ln w="12700">
            <a:noFill/>
            <a:miter lim="800000"/>
            <a:headEnd/>
            <a:tailEnd/>
          </a:ln>
          <a:effectLst/>
        </p:spPr>
        <p:txBody>
          <a:bodyPr wrap="none" lIns="73025" tIns="36512" rIns="73025" bIns="36512">
            <a:spAutoFit/>
          </a:bodyPr>
          <a:lstStyle/>
          <a:p>
            <a:pPr defTabSz="487363">
              <a:lnSpc>
                <a:spcPct val="90000"/>
              </a:lnSpc>
              <a:buFontTx/>
              <a:buNone/>
            </a:pPr>
            <a:r>
              <a:rPr lang="de-DE" b="0">
                <a:solidFill>
                  <a:schemeClr val="tx2"/>
                </a:solidFill>
              </a:rPr>
              <a:t>1</a:t>
            </a:r>
          </a:p>
        </p:txBody>
      </p:sp>
      <p:sp>
        <p:nvSpPr>
          <p:cNvPr id="209944" name="Oval 24"/>
          <p:cNvSpPr>
            <a:spLocks noChangeArrowheads="1"/>
          </p:cNvSpPr>
          <p:nvPr/>
        </p:nvSpPr>
        <p:spPr bwMode="auto">
          <a:xfrm>
            <a:off x="3729038" y="3860800"/>
            <a:ext cx="360362" cy="352425"/>
          </a:xfrm>
          <a:prstGeom prst="ellipse">
            <a:avLst/>
          </a:prstGeom>
          <a:solidFill>
            <a:schemeClr val="accent2"/>
          </a:solidFill>
          <a:ln w="12700">
            <a:solidFill>
              <a:schemeClr val="tx1"/>
            </a:solidFill>
            <a:round/>
            <a:headEnd/>
            <a:tailEnd/>
          </a:ln>
          <a:effectLst/>
        </p:spPr>
        <p:txBody>
          <a:bodyPr wrap="none" anchor="ctr"/>
          <a:lstStyle/>
          <a:p>
            <a:endParaRPr lang="de-DE"/>
          </a:p>
        </p:txBody>
      </p:sp>
      <p:sp>
        <p:nvSpPr>
          <p:cNvPr id="209945" name="Oval 25" descr="Diagonal weit nach unten"/>
          <p:cNvSpPr>
            <a:spLocks noChangeArrowheads="1"/>
          </p:cNvSpPr>
          <p:nvPr/>
        </p:nvSpPr>
        <p:spPr bwMode="auto">
          <a:xfrm>
            <a:off x="2649538" y="2205038"/>
            <a:ext cx="504825" cy="515937"/>
          </a:xfrm>
          <a:prstGeom prst="ellipse">
            <a:avLst/>
          </a:prstGeom>
          <a:pattFill prst="wdDnDiag">
            <a:fgClr>
              <a:schemeClr val="tx1"/>
            </a:fgClr>
            <a:bgClr>
              <a:srgbClr val="FAFD00"/>
            </a:bgClr>
          </a:pattFill>
          <a:ln w="12700">
            <a:solidFill>
              <a:schemeClr val="tx1"/>
            </a:solidFill>
            <a:round/>
            <a:headEnd/>
            <a:tailEnd/>
          </a:ln>
          <a:effectLst/>
        </p:spPr>
        <p:txBody>
          <a:bodyPr wrap="none" anchor="ctr"/>
          <a:lstStyle/>
          <a:p>
            <a:endParaRPr lang="de-DE"/>
          </a:p>
        </p:txBody>
      </p:sp>
      <p:sp>
        <p:nvSpPr>
          <p:cNvPr id="209946" name="Oval 26"/>
          <p:cNvSpPr>
            <a:spLocks noChangeArrowheads="1"/>
          </p:cNvSpPr>
          <p:nvPr/>
        </p:nvSpPr>
        <p:spPr bwMode="auto">
          <a:xfrm>
            <a:off x="6248400" y="2276475"/>
            <a:ext cx="431800" cy="430213"/>
          </a:xfrm>
          <a:prstGeom prst="ellipse">
            <a:avLst/>
          </a:prstGeom>
          <a:solidFill>
            <a:schemeClr val="hlink"/>
          </a:solidFill>
          <a:ln w="12700">
            <a:solidFill>
              <a:schemeClr val="tx1"/>
            </a:solidFill>
            <a:round/>
            <a:headEnd/>
            <a:tailEnd/>
          </a:ln>
          <a:effectLst/>
        </p:spPr>
        <p:txBody>
          <a:bodyPr wrap="none" anchor="ctr"/>
          <a:lstStyle/>
          <a:p>
            <a:endParaRPr lang="de-DE"/>
          </a:p>
        </p:txBody>
      </p:sp>
      <p:sp>
        <p:nvSpPr>
          <p:cNvPr id="209947" name="Rectangle 27"/>
          <p:cNvSpPr>
            <a:spLocks noChangeArrowheads="1"/>
          </p:cNvSpPr>
          <p:nvPr/>
        </p:nvSpPr>
        <p:spPr bwMode="auto">
          <a:xfrm>
            <a:off x="5673725" y="1484313"/>
            <a:ext cx="723900" cy="293687"/>
          </a:xfrm>
          <a:prstGeom prst="rect">
            <a:avLst/>
          </a:prstGeom>
          <a:noFill/>
          <a:ln w="12700">
            <a:noFill/>
            <a:miter lim="800000"/>
            <a:headEnd/>
            <a:tailEnd/>
          </a:ln>
          <a:effectLst/>
        </p:spPr>
        <p:txBody>
          <a:bodyPr wrap="none" lIns="73025" tIns="36512" rIns="73025" bIns="36512">
            <a:spAutoFit/>
          </a:bodyPr>
          <a:lstStyle/>
          <a:p>
            <a:pPr defTabSz="487363">
              <a:lnSpc>
                <a:spcPct val="90000"/>
              </a:lnSpc>
              <a:buFontTx/>
              <a:buNone/>
            </a:pPr>
            <a:r>
              <a:rPr lang="de-DE" sz="1600" b="0">
                <a:solidFill>
                  <a:schemeClr val="tx2"/>
                </a:solidFill>
              </a:rPr>
              <a:t>„stars“</a:t>
            </a:r>
          </a:p>
        </p:txBody>
      </p:sp>
      <p:sp>
        <p:nvSpPr>
          <p:cNvPr id="209948" name="Rectangle 28"/>
          <p:cNvSpPr>
            <a:spLocks noChangeArrowheads="1"/>
          </p:cNvSpPr>
          <p:nvPr/>
        </p:nvSpPr>
        <p:spPr bwMode="auto">
          <a:xfrm>
            <a:off x="2746375" y="1484313"/>
            <a:ext cx="1914525" cy="293687"/>
          </a:xfrm>
          <a:prstGeom prst="rect">
            <a:avLst/>
          </a:prstGeom>
          <a:noFill/>
          <a:ln w="12700">
            <a:noFill/>
            <a:miter lim="800000"/>
            <a:headEnd/>
            <a:tailEnd/>
          </a:ln>
          <a:effectLst/>
        </p:spPr>
        <p:txBody>
          <a:bodyPr lIns="73025" tIns="36512" rIns="73025" bIns="36512">
            <a:spAutoFit/>
          </a:bodyPr>
          <a:lstStyle/>
          <a:p>
            <a:pPr algn="ctr" defTabSz="487363">
              <a:lnSpc>
                <a:spcPct val="90000"/>
              </a:lnSpc>
              <a:buFontTx/>
              <a:buNone/>
            </a:pPr>
            <a:r>
              <a:rPr lang="de-DE" sz="1600" b="0">
                <a:solidFill>
                  <a:schemeClr val="tx2"/>
                </a:solidFill>
              </a:rPr>
              <a:t>„question marks“</a:t>
            </a:r>
          </a:p>
        </p:txBody>
      </p:sp>
      <p:sp>
        <p:nvSpPr>
          <p:cNvPr id="209949" name="Rectangle 29"/>
          <p:cNvSpPr>
            <a:spLocks noChangeArrowheads="1"/>
          </p:cNvSpPr>
          <p:nvPr/>
        </p:nvSpPr>
        <p:spPr bwMode="auto">
          <a:xfrm>
            <a:off x="5384800" y="3500438"/>
            <a:ext cx="1230313" cy="293687"/>
          </a:xfrm>
          <a:prstGeom prst="rect">
            <a:avLst/>
          </a:prstGeom>
          <a:noFill/>
          <a:ln w="12700">
            <a:noFill/>
            <a:miter lim="800000"/>
            <a:headEnd/>
            <a:tailEnd/>
          </a:ln>
          <a:effectLst/>
        </p:spPr>
        <p:txBody>
          <a:bodyPr wrap="none" lIns="73025" tIns="36512" rIns="73025" bIns="36512">
            <a:spAutoFit/>
          </a:bodyPr>
          <a:lstStyle/>
          <a:p>
            <a:pPr defTabSz="487363">
              <a:lnSpc>
                <a:spcPct val="90000"/>
              </a:lnSpc>
              <a:buFontTx/>
              <a:buNone/>
            </a:pPr>
            <a:r>
              <a:rPr lang="de-DE" sz="1600" b="0">
                <a:solidFill>
                  <a:schemeClr val="tx2"/>
                </a:solidFill>
              </a:rPr>
              <a:t>„cash cows“</a:t>
            </a:r>
          </a:p>
        </p:txBody>
      </p:sp>
      <p:sp>
        <p:nvSpPr>
          <p:cNvPr id="209950" name="Rectangle 30"/>
          <p:cNvSpPr>
            <a:spLocks noChangeArrowheads="1"/>
          </p:cNvSpPr>
          <p:nvPr/>
        </p:nvSpPr>
        <p:spPr bwMode="auto">
          <a:xfrm>
            <a:off x="3081338" y="3500438"/>
            <a:ext cx="1185862" cy="293687"/>
          </a:xfrm>
          <a:prstGeom prst="rect">
            <a:avLst/>
          </a:prstGeom>
          <a:noFill/>
          <a:ln w="12700">
            <a:noFill/>
            <a:miter lim="800000"/>
            <a:headEnd/>
            <a:tailEnd/>
          </a:ln>
          <a:effectLst/>
        </p:spPr>
        <p:txBody>
          <a:bodyPr wrap="none" lIns="73025" tIns="36512" rIns="73025" bIns="36512">
            <a:spAutoFit/>
          </a:bodyPr>
          <a:lstStyle/>
          <a:p>
            <a:pPr defTabSz="487363">
              <a:lnSpc>
                <a:spcPct val="90000"/>
              </a:lnSpc>
              <a:buFontTx/>
              <a:buNone/>
            </a:pPr>
            <a:r>
              <a:rPr lang="de-DE" sz="1600" b="0">
                <a:solidFill>
                  <a:schemeClr val="tx2"/>
                </a:solidFill>
              </a:rPr>
              <a:t>„poor dogs“</a:t>
            </a:r>
          </a:p>
        </p:txBody>
      </p:sp>
      <p:sp>
        <p:nvSpPr>
          <p:cNvPr id="209957" name="Line 37"/>
          <p:cNvSpPr>
            <a:spLocks noChangeShapeType="1"/>
          </p:cNvSpPr>
          <p:nvPr/>
        </p:nvSpPr>
        <p:spPr bwMode="auto">
          <a:xfrm>
            <a:off x="1568450" y="1531938"/>
            <a:ext cx="0" cy="3768725"/>
          </a:xfrm>
          <a:prstGeom prst="line">
            <a:avLst/>
          </a:prstGeom>
          <a:noFill/>
          <a:ln w="12700">
            <a:solidFill>
              <a:schemeClr val="tx2"/>
            </a:solidFill>
            <a:round/>
            <a:headEnd type="triangle" w="med" len="med"/>
            <a:tailEnd/>
          </a:ln>
          <a:effectLst/>
        </p:spPr>
        <p:txBody>
          <a:bodyPr wrap="none" anchor="ctr"/>
          <a:lstStyle/>
          <a:p>
            <a:endParaRPr lang="de-DE"/>
          </a:p>
        </p:txBody>
      </p:sp>
      <p:sp>
        <p:nvSpPr>
          <p:cNvPr id="209958" name="Line 38"/>
          <p:cNvSpPr>
            <a:spLocks noChangeShapeType="1"/>
          </p:cNvSpPr>
          <p:nvPr/>
        </p:nvSpPr>
        <p:spPr bwMode="auto">
          <a:xfrm flipH="1">
            <a:off x="2576513" y="5805488"/>
            <a:ext cx="4537075" cy="0"/>
          </a:xfrm>
          <a:prstGeom prst="line">
            <a:avLst/>
          </a:prstGeom>
          <a:noFill/>
          <a:ln w="12700">
            <a:solidFill>
              <a:schemeClr val="tx2"/>
            </a:solidFill>
            <a:round/>
            <a:headEnd type="triangle" w="med" len="med"/>
            <a:tailEnd/>
          </a:ln>
          <a:effectLst/>
        </p:spPr>
        <p:txBody>
          <a:bodyPr wrap="none" anchor="ctr"/>
          <a:lstStyle/>
          <a:p>
            <a:endParaRPr lang="de-DE"/>
          </a:p>
        </p:txBody>
      </p:sp>
      <p:sp>
        <p:nvSpPr>
          <p:cNvPr id="209961" name="Rectangle 41"/>
          <p:cNvSpPr>
            <a:spLocks noChangeArrowheads="1"/>
          </p:cNvSpPr>
          <p:nvPr/>
        </p:nvSpPr>
        <p:spPr bwMode="auto">
          <a:xfrm>
            <a:off x="2511425" y="1379538"/>
            <a:ext cx="4648200" cy="4038600"/>
          </a:xfrm>
          <a:prstGeom prst="rect">
            <a:avLst/>
          </a:prstGeom>
          <a:noFill/>
          <a:ln w="25400">
            <a:solidFill>
              <a:schemeClr val="tx1"/>
            </a:solidFill>
            <a:miter lim="800000"/>
            <a:headEnd/>
            <a:tailEnd/>
          </a:ln>
          <a:effectLst/>
        </p:spPr>
        <p:txBody>
          <a:bodyPr wrap="none" anchor="ctr"/>
          <a:lstStyle/>
          <a:p>
            <a:endParaRPr lang="de-DE"/>
          </a:p>
        </p:txBody>
      </p:sp>
      <p:sp>
        <p:nvSpPr>
          <p:cNvPr id="209962" name="Line 42"/>
          <p:cNvSpPr>
            <a:spLocks noChangeShapeType="1"/>
          </p:cNvSpPr>
          <p:nvPr/>
        </p:nvSpPr>
        <p:spPr bwMode="auto">
          <a:xfrm>
            <a:off x="2511425" y="3436938"/>
            <a:ext cx="4648200" cy="0"/>
          </a:xfrm>
          <a:prstGeom prst="line">
            <a:avLst/>
          </a:prstGeom>
          <a:noFill/>
          <a:ln w="9525">
            <a:solidFill>
              <a:schemeClr val="tx1"/>
            </a:solidFill>
            <a:round/>
            <a:headEnd/>
            <a:tailEnd/>
          </a:ln>
          <a:effectLst/>
        </p:spPr>
        <p:txBody>
          <a:bodyPr wrap="none" anchor="ctr"/>
          <a:lstStyle/>
          <a:p>
            <a:endParaRPr lang="de-DE"/>
          </a:p>
        </p:txBody>
      </p:sp>
      <p:sp>
        <p:nvSpPr>
          <p:cNvPr id="209963" name="Line 43"/>
          <p:cNvSpPr>
            <a:spLocks noChangeShapeType="1"/>
          </p:cNvSpPr>
          <p:nvPr/>
        </p:nvSpPr>
        <p:spPr bwMode="auto">
          <a:xfrm>
            <a:off x="4797425" y="1379538"/>
            <a:ext cx="0" cy="4038600"/>
          </a:xfrm>
          <a:prstGeom prst="line">
            <a:avLst/>
          </a:prstGeom>
          <a:noFill/>
          <a:ln w="9525">
            <a:solidFill>
              <a:schemeClr val="tx1"/>
            </a:solidFill>
            <a:round/>
            <a:headEnd/>
            <a:tailEnd/>
          </a:ln>
          <a:effectLst/>
        </p:spPr>
        <p:txBody>
          <a:bodyPr wrap="none" anchor="ctr"/>
          <a:lstStyle/>
          <a:p>
            <a:endParaRPr lang="de-DE"/>
          </a:p>
        </p:txBody>
      </p:sp>
      <p:sp>
        <p:nvSpPr>
          <p:cNvPr id="209966" name="Rectangle 46" descr="20%"/>
          <p:cNvSpPr>
            <a:spLocks noGrp="1" noChangeArrowheads="1"/>
          </p:cNvSpPr>
          <p:nvPr>
            <p:ph type="title"/>
          </p:nvPr>
        </p:nvSpPr>
        <p:spPr>
          <a:xfrm>
            <a:off x="385763" y="338138"/>
            <a:ext cx="9150350" cy="723900"/>
          </a:xfrm>
        </p:spPr>
        <p:txBody>
          <a:bodyPr/>
          <a:lstStyle/>
          <a:p>
            <a:r>
              <a:rPr lang="en-US"/>
              <a:t>DAS VIER-FELDER-PORTFOLIO DER </a:t>
            </a:r>
            <a:br>
              <a:rPr lang="en-US"/>
            </a:br>
            <a:r>
              <a:rPr lang="en-US"/>
              <a:t>BOSTON CONSULTING GROUP</a:t>
            </a:r>
          </a:p>
        </p:txBody>
      </p:sp>
      <p:sp>
        <p:nvSpPr>
          <p:cNvPr id="209967" name="AutoShape 47"/>
          <p:cNvSpPr>
            <a:spLocks noChangeArrowheads="1"/>
          </p:cNvSpPr>
          <p:nvPr/>
        </p:nvSpPr>
        <p:spPr bwMode="auto">
          <a:xfrm rot="5400000">
            <a:off x="4377531" y="2997994"/>
            <a:ext cx="1512888" cy="647700"/>
          </a:xfrm>
          <a:prstGeom prst="curvedDownArrow">
            <a:avLst>
              <a:gd name="adj1" fmla="val 46716"/>
              <a:gd name="adj2" fmla="val 93431"/>
              <a:gd name="adj3" fmla="val 33333"/>
            </a:avLst>
          </a:prstGeom>
          <a:solidFill>
            <a:srgbClr val="969696"/>
          </a:solidFill>
          <a:ln w="9525">
            <a:solidFill>
              <a:schemeClr val="tx1"/>
            </a:solidFill>
            <a:miter lim="800000"/>
            <a:headEnd/>
            <a:tailEnd/>
          </a:ln>
          <a:effectLst/>
        </p:spPr>
        <p:txBody>
          <a:bodyPr wrap="none" anchor="ctr"/>
          <a:lstStyle/>
          <a:p>
            <a:endParaRPr lang="de-DE"/>
          </a:p>
        </p:txBody>
      </p:sp>
      <p:sp>
        <p:nvSpPr>
          <p:cNvPr id="209969" name="AutoShape 49"/>
          <p:cNvSpPr>
            <a:spLocks noChangeArrowheads="1"/>
          </p:cNvSpPr>
          <p:nvPr/>
        </p:nvSpPr>
        <p:spPr bwMode="auto">
          <a:xfrm>
            <a:off x="7258050" y="2492375"/>
            <a:ext cx="1727200" cy="1008063"/>
          </a:xfrm>
          <a:prstGeom prst="wedgeRoundRectCallout">
            <a:avLst>
              <a:gd name="adj1" fmla="val -147060"/>
              <a:gd name="adj2" fmla="val 30000"/>
              <a:gd name="adj3" fmla="val 16667"/>
            </a:avLst>
          </a:prstGeom>
          <a:solidFill>
            <a:schemeClr val="bg1"/>
          </a:solidFill>
          <a:ln w="9525" algn="ctr">
            <a:solidFill>
              <a:schemeClr val="tx1"/>
            </a:solidFill>
            <a:miter lim="800000"/>
            <a:headEnd/>
            <a:tailEnd/>
          </a:ln>
          <a:effectLst/>
        </p:spPr>
        <p:txBody>
          <a:bodyPr/>
          <a:lstStyle/>
          <a:p>
            <a:pPr algn="ctr">
              <a:buFontTx/>
              <a:buNone/>
            </a:pPr>
            <a:r>
              <a:rPr lang="de-DE">
                <a:solidFill>
                  <a:schemeClr val="tx2"/>
                </a:solidFill>
              </a:rPr>
              <a:t>Idealtypischer Verlauf des Produktlebens-zyklus</a:t>
            </a:r>
            <a:endParaRPr lang="en-US">
              <a:solidFill>
                <a:schemeClr val="tx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9961"/>
                                        </p:tgtEl>
                                        <p:attrNameLst>
                                          <p:attrName>style.visibility</p:attrName>
                                        </p:attrNameLst>
                                      </p:cBhvr>
                                      <p:to>
                                        <p:strVal val="visible"/>
                                      </p:to>
                                    </p:set>
                                    <p:animEffect transition="in" filter="blinds(horizontal)">
                                      <p:cBhvr>
                                        <p:cTn id="7" dur="500"/>
                                        <p:tgtEl>
                                          <p:spTgt spid="20996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09962"/>
                                        </p:tgtEl>
                                        <p:attrNameLst>
                                          <p:attrName>style.visibility</p:attrName>
                                        </p:attrNameLst>
                                      </p:cBhvr>
                                      <p:to>
                                        <p:strVal val="visible"/>
                                      </p:to>
                                    </p:set>
                                    <p:animEffect transition="in" filter="blinds(horizontal)">
                                      <p:cBhvr>
                                        <p:cTn id="10" dur="500"/>
                                        <p:tgtEl>
                                          <p:spTgt spid="20996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09963"/>
                                        </p:tgtEl>
                                        <p:attrNameLst>
                                          <p:attrName>style.visibility</p:attrName>
                                        </p:attrNameLst>
                                      </p:cBhvr>
                                      <p:to>
                                        <p:strVal val="visible"/>
                                      </p:to>
                                    </p:set>
                                    <p:animEffect transition="in" filter="blinds(horizontal)">
                                      <p:cBhvr>
                                        <p:cTn id="13" dur="500"/>
                                        <p:tgtEl>
                                          <p:spTgt spid="20996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09940"/>
                                        </p:tgtEl>
                                        <p:attrNameLst>
                                          <p:attrName>style.visibility</p:attrName>
                                        </p:attrNameLst>
                                      </p:cBhvr>
                                      <p:to>
                                        <p:strVal val="visible"/>
                                      </p:to>
                                    </p:set>
                                    <p:animEffect transition="in" filter="blinds(horizontal)">
                                      <p:cBhvr>
                                        <p:cTn id="16" dur="500"/>
                                        <p:tgtEl>
                                          <p:spTgt spid="209940"/>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09941"/>
                                        </p:tgtEl>
                                        <p:attrNameLst>
                                          <p:attrName>style.visibility</p:attrName>
                                        </p:attrNameLst>
                                      </p:cBhvr>
                                      <p:to>
                                        <p:strVal val="visible"/>
                                      </p:to>
                                    </p:set>
                                    <p:animEffect transition="in" filter="blinds(horizontal)">
                                      <p:cBhvr>
                                        <p:cTn id="19" dur="500"/>
                                        <p:tgtEl>
                                          <p:spTgt spid="20994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09942"/>
                                        </p:tgtEl>
                                        <p:attrNameLst>
                                          <p:attrName>style.visibility</p:attrName>
                                        </p:attrNameLst>
                                      </p:cBhvr>
                                      <p:to>
                                        <p:strVal val="visible"/>
                                      </p:to>
                                    </p:set>
                                    <p:animEffect transition="in" filter="blinds(horizontal)">
                                      <p:cBhvr>
                                        <p:cTn id="22" dur="500"/>
                                        <p:tgtEl>
                                          <p:spTgt spid="209942"/>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09943"/>
                                        </p:tgtEl>
                                        <p:attrNameLst>
                                          <p:attrName>style.visibility</p:attrName>
                                        </p:attrNameLst>
                                      </p:cBhvr>
                                      <p:to>
                                        <p:strVal val="visible"/>
                                      </p:to>
                                    </p:set>
                                    <p:animEffect transition="in" filter="blinds(horizontal)">
                                      <p:cBhvr>
                                        <p:cTn id="25" dur="500"/>
                                        <p:tgtEl>
                                          <p:spTgt spid="209943"/>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209933"/>
                                        </p:tgtEl>
                                        <p:attrNameLst>
                                          <p:attrName>style.visibility</p:attrName>
                                        </p:attrNameLst>
                                      </p:cBhvr>
                                      <p:to>
                                        <p:strVal val="visible"/>
                                      </p:to>
                                    </p:set>
                                    <p:animEffect transition="in" filter="blinds(horizontal)">
                                      <p:cBhvr>
                                        <p:cTn id="30" dur="500"/>
                                        <p:tgtEl>
                                          <p:spTgt spid="209933"/>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209957"/>
                                        </p:tgtEl>
                                        <p:attrNameLst>
                                          <p:attrName>style.visibility</p:attrName>
                                        </p:attrNameLst>
                                      </p:cBhvr>
                                      <p:to>
                                        <p:strVal val="visible"/>
                                      </p:to>
                                    </p:set>
                                    <p:animEffect transition="in" filter="blinds(horizontal)">
                                      <p:cBhvr>
                                        <p:cTn id="33" dur="500"/>
                                        <p:tgtEl>
                                          <p:spTgt spid="209957"/>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209958"/>
                                        </p:tgtEl>
                                        <p:attrNameLst>
                                          <p:attrName>style.visibility</p:attrName>
                                        </p:attrNameLst>
                                      </p:cBhvr>
                                      <p:to>
                                        <p:strVal val="visible"/>
                                      </p:to>
                                    </p:set>
                                    <p:animEffect transition="in" filter="blinds(horizontal)">
                                      <p:cBhvr>
                                        <p:cTn id="38" dur="500"/>
                                        <p:tgtEl>
                                          <p:spTgt spid="209958"/>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209934"/>
                                        </p:tgtEl>
                                        <p:attrNameLst>
                                          <p:attrName>style.visibility</p:attrName>
                                        </p:attrNameLst>
                                      </p:cBhvr>
                                      <p:to>
                                        <p:strVal val="visible"/>
                                      </p:to>
                                    </p:set>
                                    <p:animEffect transition="in" filter="blinds(horizontal)">
                                      <p:cBhvr>
                                        <p:cTn id="41" dur="500"/>
                                        <p:tgtEl>
                                          <p:spTgt spid="209934"/>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209922"/>
                                        </p:tgtEl>
                                        <p:attrNameLst>
                                          <p:attrName>style.visibility</p:attrName>
                                        </p:attrNameLst>
                                      </p:cBhvr>
                                      <p:to>
                                        <p:strVal val="visible"/>
                                      </p:to>
                                    </p:set>
                                    <p:animEffect transition="in" filter="blinds(horizontal)">
                                      <p:cBhvr>
                                        <p:cTn id="46" dur="500"/>
                                        <p:tgtEl>
                                          <p:spTgt spid="209922"/>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209948"/>
                                        </p:tgtEl>
                                        <p:attrNameLst>
                                          <p:attrName>style.visibility</p:attrName>
                                        </p:attrNameLst>
                                      </p:cBhvr>
                                      <p:to>
                                        <p:strVal val="visible"/>
                                      </p:to>
                                    </p:set>
                                    <p:animEffect transition="in" filter="blinds(horizontal)">
                                      <p:cBhvr>
                                        <p:cTn id="49" dur="500"/>
                                        <p:tgtEl>
                                          <p:spTgt spid="209948"/>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209925"/>
                                        </p:tgtEl>
                                        <p:attrNameLst>
                                          <p:attrName>style.visibility</p:attrName>
                                        </p:attrNameLst>
                                      </p:cBhvr>
                                      <p:to>
                                        <p:strVal val="visible"/>
                                      </p:to>
                                    </p:set>
                                    <p:animEffect transition="in" filter="blinds(horizontal)">
                                      <p:cBhvr>
                                        <p:cTn id="54" dur="500"/>
                                        <p:tgtEl>
                                          <p:spTgt spid="209925"/>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209947"/>
                                        </p:tgtEl>
                                        <p:attrNameLst>
                                          <p:attrName>style.visibility</p:attrName>
                                        </p:attrNameLst>
                                      </p:cBhvr>
                                      <p:to>
                                        <p:strVal val="visible"/>
                                      </p:to>
                                    </p:set>
                                    <p:animEffect transition="in" filter="blinds(horizontal)">
                                      <p:cBhvr>
                                        <p:cTn id="57" dur="500"/>
                                        <p:tgtEl>
                                          <p:spTgt spid="209947"/>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209927"/>
                                        </p:tgtEl>
                                        <p:attrNameLst>
                                          <p:attrName>style.visibility</p:attrName>
                                        </p:attrNameLst>
                                      </p:cBhvr>
                                      <p:to>
                                        <p:strVal val="visible"/>
                                      </p:to>
                                    </p:set>
                                    <p:animEffect transition="in" filter="blinds(horizontal)">
                                      <p:cBhvr>
                                        <p:cTn id="62" dur="500"/>
                                        <p:tgtEl>
                                          <p:spTgt spid="209927"/>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209949"/>
                                        </p:tgtEl>
                                        <p:attrNameLst>
                                          <p:attrName>style.visibility</p:attrName>
                                        </p:attrNameLst>
                                      </p:cBhvr>
                                      <p:to>
                                        <p:strVal val="visible"/>
                                      </p:to>
                                    </p:set>
                                    <p:animEffect transition="in" filter="blinds(horizontal)">
                                      <p:cBhvr>
                                        <p:cTn id="65" dur="500"/>
                                        <p:tgtEl>
                                          <p:spTgt spid="209949"/>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nodeType="clickEffect">
                                  <p:stCondLst>
                                    <p:cond delay="0"/>
                                  </p:stCondLst>
                                  <p:childTnLst>
                                    <p:set>
                                      <p:cBhvr>
                                        <p:cTn id="69" dur="1" fill="hold">
                                          <p:stCondLst>
                                            <p:cond delay="0"/>
                                          </p:stCondLst>
                                        </p:cTn>
                                        <p:tgtEl>
                                          <p:spTgt spid="209926"/>
                                        </p:tgtEl>
                                        <p:attrNameLst>
                                          <p:attrName>style.visibility</p:attrName>
                                        </p:attrNameLst>
                                      </p:cBhvr>
                                      <p:to>
                                        <p:strVal val="visible"/>
                                      </p:to>
                                    </p:set>
                                    <p:animEffect transition="in" filter="blinds(horizontal)">
                                      <p:cBhvr>
                                        <p:cTn id="70" dur="500"/>
                                        <p:tgtEl>
                                          <p:spTgt spid="209926"/>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209950"/>
                                        </p:tgtEl>
                                        <p:attrNameLst>
                                          <p:attrName>style.visibility</p:attrName>
                                        </p:attrNameLst>
                                      </p:cBhvr>
                                      <p:to>
                                        <p:strVal val="visible"/>
                                      </p:to>
                                    </p:set>
                                    <p:animEffect transition="in" filter="blinds(horizontal)">
                                      <p:cBhvr>
                                        <p:cTn id="73" dur="500"/>
                                        <p:tgtEl>
                                          <p:spTgt spid="209950"/>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209967"/>
                                        </p:tgtEl>
                                        <p:attrNameLst>
                                          <p:attrName>style.visibility</p:attrName>
                                        </p:attrNameLst>
                                      </p:cBhvr>
                                      <p:to>
                                        <p:strVal val="visible"/>
                                      </p:to>
                                    </p:set>
                                    <p:animEffect transition="in" filter="blinds(horizontal)">
                                      <p:cBhvr>
                                        <p:cTn id="78" dur="500"/>
                                        <p:tgtEl>
                                          <p:spTgt spid="209967"/>
                                        </p:tgtEl>
                                      </p:cBhvr>
                                    </p:animEffect>
                                  </p:childTnLst>
                                </p:cTn>
                              </p:par>
                              <p:par>
                                <p:cTn id="79" presetID="3" presetClass="entr" presetSubtype="10" fill="hold" grpId="0" nodeType="withEffect">
                                  <p:stCondLst>
                                    <p:cond delay="0"/>
                                  </p:stCondLst>
                                  <p:childTnLst>
                                    <p:set>
                                      <p:cBhvr>
                                        <p:cTn id="80" dur="1" fill="hold">
                                          <p:stCondLst>
                                            <p:cond delay="0"/>
                                          </p:stCondLst>
                                        </p:cTn>
                                        <p:tgtEl>
                                          <p:spTgt spid="209969"/>
                                        </p:tgtEl>
                                        <p:attrNameLst>
                                          <p:attrName>style.visibility</p:attrName>
                                        </p:attrNameLst>
                                      </p:cBhvr>
                                      <p:to>
                                        <p:strVal val="visible"/>
                                      </p:to>
                                    </p:set>
                                    <p:animEffect transition="in" filter="blinds(horizontal)">
                                      <p:cBhvr>
                                        <p:cTn id="81" dur="500"/>
                                        <p:tgtEl>
                                          <p:spTgt spid="209969"/>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209932"/>
                                        </p:tgtEl>
                                        <p:attrNameLst>
                                          <p:attrName>style.visibility</p:attrName>
                                        </p:attrNameLst>
                                      </p:cBhvr>
                                      <p:to>
                                        <p:strVal val="visible"/>
                                      </p:to>
                                    </p:set>
                                    <p:animEffect transition="in" filter="blinds(horizontal)">
                                      <p:cBhvr>
                                        <p:cTn id="86" dur="500"/>
                                        <p:tgtEl>
                                          <p:spTgt spid="209932"/>
                                        </p:tgtEl>
                                      </p:cBhvr>
                                    </p:animEffect>
                                  </p:childTnLst>
                                </p:cTn>
                              </p:par>
                              <p:par>
                                <p:cTn id="87" presetID="3" presetClass="entr" presetSubtype="10" fill="hold" grpId="0" nodeType="withEffect">
                                  <p:stCondLst>
                                    <p:cond delay="0"/>
                                  </p:stCondLst>
                                  <p:childTnLst>
                                    <p:set>
                                      <p:cBhvr>
                                        <p:cTn id="88" dur="1" fill="hold">
                                          <p:stCondLst>
                                            <p:cond delay="0"/>
                                          </p:stCondLst>
                                        </p:cTn>
                                        <p:tgtEl>
                                          <p:spTgt spid="209935"/>
                                        </p:tgtEl>
                                        <p:attrNameLst>
                                          <p:attrName>style.visibility</p:attrName>
                                        </p:attrNameLst>
                                      </p:cBhvr>
                                      <p:to>
                                        <p:strVal val="visible"/>
                                      </p:to>
                                    </p:set>
                                    <p:animEffect transition="in" filter="blinds(horizontal)">
                                      <p:cBhvr>
                                        <p:cTn id="89" dur="500"/>
                                        <p:tgtEl>
                                          <p:spTgt spid="209935"/>
                                        </p:tgtEl>
                                      </p:cBhvr>
                                    </p:animEffect>
                                  </p:childTnLst>
                                </p:cTn>
                              </p:par>
                              <p:par>
                                <p:cTn id="90" presetID="3" presetClass="entr" presetSubtype="10" fill="hold" grpId="0" nodeType="withEffect">
                                  <p:stCondLst>
                                    <p:cond delay="0"/>
                                  </p:stCondLst>
                                  <p:childTnLst>
                                    <p:set>
                                      <p:cBhvr>
                                        <p:cTn id="91" dur="1" fill="hold">
                                          <p:stCondLst>
                                            <p:cond delay="0"/>
                                          </p:stCondLst>
                                        </p:cTn>
                                        <p:tgtEl>
                                          <p:spTgt spid="209938"/>
                                        </p:tgtEl>
                                        <p:attrNameLst>
                                          <p:attrName>style.visibility</p:attrName>
                                        </p:attrNameLst>
                                      </p:cBhvr>
                                      <p:to>
                                        <p:strVal val="visible"/>
                                      </p:to>
                                    </p:set>
                                    <p:animEffect transition="in" filter="blinds(horizontal)">
                                      <p:cBhvr>
                                        <p:cTn id="92" dur="500"/>
                                        <p:tgtEl>
                                          <p:spTgt spid="209938"/>
                                        </p:tgtEl>
                                      </p:cBhvr>
                                    </p:animEffect>
                                  </p:childTnLst>
                                </p:cTn>
                              </p:par>
                              <p:par>
                                <p:cTn id="93" presetID="3" presetClass="entr" presetSubtype="10" fill="hold" grpId="0" nodeType="withEffect">
                                  <p:stCondLst>
                                    <p:cond delay="0"/>
                                  </p:stCondLst>
                                  <p:childTnLst>
                                    <p:set>
                                      <p:cBhvr>
                                        <p:cTn id="94" dur="1" fill="hold">
                                          <p:stCondLst>
                                            <p:cond delay="0"/>
                                          </p:stCondLst>
                                        </p:cTn>
                                        <p:tgtEl>
                                          <p:spTgt spid="209939"/>
                                        </p:tgtEl>
                                        <p:attrNameLst>
                                          <p:attrName>style.visibility</p:attrName>
                                        </p:attrNameLst>
                                      </p:cBhvr>
                                      <p:to>
                                        <p:strVal val="visible"/>
                                      </p:to>
                                    </p:set>
                                    <p:animEffect transition="in" filter="blinds(horizontal)">
                                      <p:cBhvr>
                                        <p:cTn id="95" dur="500"/>
                                        <p:tgtEl>
                                          <p:spTgt spid="209939"/>
                                        </p:tgtEl>
                                      </p:cBhvr>
                                    </p:animEffect>
                                  </p:childTnLst>
                                </p:cTn>
                              </p:par>
                              <p:par>
                                <p:cTn id="96" presetID="3" presetClass="entr" presetSubtype="10" fill="hold" grpId="0" nodeType="withEffect">
                                  <p:stCondLst>
                                    <p:cond delay="0"/>
                                  </p:stCondLst>
                                  <p:childTnLst>
                                    <p:set>
                                      <p:cBhvr>
                                        <p:cTn id="97" dur="1" fill="hold">
                                          <p:stCondLst>
                                            <p:cond delay="0"/>
                                          </p:stCondLst>
                                        </p:cTn>
                                        <p:tgtEl>
                                          <p:spTgt spid="209944"/>
                                        </p:tgtEl>
                                        <p:attrNameLst>
                                          <p:attrName>style.visibility</p:attrName>
                                        </p:attrNameLst>
                                      </p:cBhvr>
                                      <p:to>
                                        <p:strVal val="visible"/>
                                      </p:to>
                                    </p:set>
                                    <p:animEffect transition="in" filter="blinds(horizontal)">
                                      <p:cBhvr>
                                        <p:cTn id="98" dur="500"/>
                                        <p:tgtEl>
                                          <p:spTgt spid="209944"/>
                                        </p:tgtEl>
                                      </p:cBhvr>
                                    </p:animEffect>
                                  </p:childTnLst>
                                </p:cTn>
                              </p:par>
                              <p:par>
                                <p:cTn id="99" presetID="3" presetClass="entr" presetSubtype="10" fill="hold" grpId="0" nodeType="withEffect">
                                  <p:stCondLst>
                                    <p:cond delay="0"/>
                                  </p:stCondLst>
                                  <p:childTnLst>
                                    <p:set>
                                      <p:cBhvr>
                                        <p:cTn id="100" dur="1" fill="hold">
                                          <p:stCondLst>
                                            <p:cond delay="0"/>
                                          </p:stCondLst>
                                        </p:cTn>
                                        <p:tgtEl>
                                          <p:spTgt spid="209936"/>
                                        </p:tgtEl>
                                        <p:attrNameLst>
                                          <p:attrName>style.visibility</p:attrName>
                                        </p:attrNameLst>
                                      </p:cBhvr>
                                      <p:to>
                                        <p:strVal val="visible"/>
                                      </p:to>
                                    </p:set>
                                    <p:animEffect transition="in" filter="blinds(horizontal)">
                                      <p:cBhvr>
                                        <p:cTn id="101" dur="500"/>
                                        <p:tgtEl>
                                          <p:spTgt spid="209936"/>
                                        </p:tgtEl>
                                      </p:cBhvr>
                                    </p:animEffect>
                                  </p:childTnLst>
                                </p:cTn>
                              </p:par>
                              <p:par>
                                <p:cTn id="102" presetID="3" presetClass="entr" presetSubtype="10" fill="hold" grpId="0" nodeType="withEffect">
                                  <p:stCondLst>
                                    <p:cond delay="0"/>
                                  </p:stCondLst>
                                  <p:childTnLst>
                                    <p:set>
                                      <p:cBhvr>
                                        <p:cTn id="103" dur="1" fill="hold">
                                          <p:stCondLst>
                                            <p:cond delay="0"/>
                                          </p:stCondLst>
                                        </p:cTn>
                                        <p:tgtEl>
                                          <p:spTgt spid="209945"/>
                                        </p:tgtEl>
                                        <p:attrNameLst>
                                          <p:attrName>style.visibility</p:attrName>
                                        </p:attrNameLst>
                                      </p:cBhvr>
                                      <p:to>
                                        <p:strVal val="visible"/>
                                      </p:to>
                                    </p:set>
                                    <p:animEffect transition="in" filter="blinds(horizontal)">
                                      <p:cBhvr>
                                        <p:cTn id="104" dur="500"/>
                                        <p:tgtEl>
                                          <p:spTgt spid="209945"/>
                                        </p:tgtEl>
                                      </p:cBhvr>
                                    </p:animEffect>
                                  </p:childTnLst>
                                </p:cTn>
                              </p:par>
                              <p:par>
                                <p:cTn id="105" presetID="3" presetClass="entr" presetSubtype="10" fill="hold" grpId="0" nodeType="withEffect">
                                  <p:stCondLst>
                                    <p:cond delay="0"/>
                                  </p:stCondLst>
                                  <p:childTnLst>
                                    <p:set>
                                      <p:cBhvr>
                                        <p:cTn id="106" dur="1" fill="hold">
                                          <p:stCondLst>
                                            <p:cond delay="0"/>
                                          </p:stCondLst>
                                        </p:cTn>
                                        <p:tgtEl>
                                          <p:spTgt spid="209937"/>
                                        </p:tgtEl>
                                        <p:attrNameLst>
                                          <p:attrName>style.visibility</p:attrName>
                                        </p:attrNameLst>
                                      </p:cBhvr>
                                      <p:to>
                                        <p:strVal val="visible"/>
                                      </p:to>
                                    </p:set>
                                    <p:animEffect transition="in" filter="blinds(horizontal)">
                                      <p:cBhvr>
                                        <p:cTn id="107" dur="500"/>
                                        <p:tgtEl>
                                          <p:spTgt spid="209937"/>
                                        </p:tgtEl>
                                      </p:cBhvr>
                                    </p:animEffect>
                                  </p:childTnLst>
                                </p:cTn>
                              </p:par>
                              <p:par>
                                <p:cTn id="108" presetID="3" presetClass="entr" presetSubtype="10" fill="hold" grpId="0" nodeType="withEffect">
                                  <p:stCondLst>
                                    <p:cond delay="0"/>
                                  </p:stCondLst>
                                  <p:childTnLst>
                                    <p:set>
                                      <p:cBhvr>
                                        <p:cTn id="109" dur="1" fill="hold">
                                          <p:stCondLst>
                                            <p:cond delay="0"/>
                                          </p:stCondLst>
                                        </p:cTn>
                                        <p:tgtEl>
                                          <p:spTgt spid="209946"/>
                                        </p:tgtEl>
                                        <p:attrNameLst>
                                          <p:attrName>style.visibility</p:attrName>
                                        </p:attrNameLst>
                                      </p:cBhvr>
                                      <p:to>
                                        <p:strVal val="visible"/>
                                      </p:to>
                                    </p:set>
                                    <p:animEffect transition="in" filter="blinds(horizontal)">
                                      <p:cBhvr>
                                        <p:cTn id="110" dur="500"/>
                                        <p:tgtEl>
                                          <p:spTgt spid="2099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5" grpId="0" animBg="1"/>
      <p:bldP spid="209932" grpId="0" animBg="1"/>
      <p:bldP spid="209933" grpId="0"/>
      <p:bldP spid="209934" grpId="0"/>
      <p:bldP spid="209935" grpId="0" animBg="1"/>
      <p:bldP spid="209936" grpId="0" animBg="1"/>
      <p:bldP spid="209937" grpId="0" animBg="1"/>
      <p:bldP spid="209938" grpId="0" animBg="1"/>
      <p:bldP spid="209939" grpId="0" animBg="1"/>
      <p:bldP spid="209940" grpId="0"/>
      <p:bldP spid="209941" grpId="0"/>
      <p:bldP spid="209942" grpId="0"/>
      <p:bldP spid="209943" grpId="0"/>
      <p:bldP spid="209944" grpId="0" animBg="1"/>
      <p:bldP spid="209945" grpId="0" animBg="1"/>
      <p:bldP spid="209946" grpId="0" animBg="1"/>
      <p:bldP spid="209947" grpId="0"/>
      <p:bldP spid="209948" grpId="0"/>
      <p:bldP spid="209949" grpId="0"/>
      <p:bldP spid="209950" grpId="0"/>
      <p:bldP spid="209957" grpId="0" animBg="1"/>
      <p:bldP spid="209958" grpId="0" animBg="1"/>
      <p:bldP spid="209961" grpId="0" animBg="1"/>
      <p:bldP spid="209962" grpId="0" animBg="1"/>
      <p:bldP spid="209963" grpId="0" animBg="1"/>
      <p:bldP spid="209967" grpId="0" animBg="1"/>
      <p:bldP spid="20996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descr="20%"/>
          <p:cNvSpPr>
            <a:spLocks noGrp="1" noChangeArrowheads="1"/>
          </p:cNvSpPr>
          <p:nvPr>
            <p:ph type="title"/>
          </p:nvPr>
        </p:nvSpPr>
        <p:spPr>
          <a:xfrm>
            <a:off x="385763" y="338138"/>
            <a:ext cx="9150350" cy="723900"/>
          </a:xfrm>
        </p:spPr>
        <p:txBody>
          <a:bodyPr/>
          <a:lstStyle/>
          <a:p>
            <a:r>
              <a:rPr lang="de-DE"/>
              <a:t>VERWENDUNG DES BCG PORTFOLIOS FÜR DIE BEWERTUNG STRATEGISCHER GESCHÄFTSFELDER</a:t>
            </a:r>
          </a:p>
        </p:txBody>
      </p:sp>
      <p:grpSp>
        <p:nvGrpSpPr>
          <p:cNvPr id="284744" name="Group 72"/>
          <p:cNvGrpSpPr>
            <a:grpSpLocks/>
          </p:cNvGrpSpPr>
          <p:nvPr/>
        </p:nvGrpSpPr>
        <p:grpSpPr bwMode="auto">
          <a:xfrm>
            <a:off x="2066925" y="1327150"/>
            <a:ext cx="4830763" cy="3973513"/>
            <a:chOff x="1710" y="902"/>
            <a:chExt cx="2266" cy="2311"/>
          </a:xfrm>
        </p:grpSpPr>
        <p:grpSp>
          <p:nvGrpSpPr>
            <p:cNvPr id="284675" name="Group 3"/>
            <p:cNvGrpSpPr>
              <a:grpSpLocks/>
            </p:cNvGrpSpPr>
            <p:nvPr/>
          </p:nvGrpSpPr>
          <p:grpSpPr bwMode="auto">
            <a:xfrm>
              <a:off x="2509" y="1433"/>
              <a:ext cx="300" cy="470"/>
              <a:chOff x="4407" y="1029"/>
              <a:chExt cx="227" cy="385"/>
            </a:xfrm>
          </p:grpSpPr>
          <p:sp>
            <p:nvSpPr>
              <p:cNvPr id="284676" name="Freeform 4"/>
              <p:cNvSpPr>
                <a:spLocks/>
              </p:cNvSpPr>
              <p:nvPr/>
            </p:nvSpPr>
            <p:spPr bwMode="auto">
              <a:xfrm>
                <a:off x="4407" y="1029"/>
                <a:ext cx="227" cy="291"/>
              </a:xfrm>
              <a:custGeom>
                <a:avLst/>
                <a:gdLst/>
                <a:ahLst/>
                <a:cxnLst>
                  <a:cxn ang="0">
                    <a:pos x="0" y="215"/>
                  </a:cxn>
                  <a:cxn ang="0">
                    <a:pos x="84" y="227"/>
                  </a:cxn>
                  <a:cxn ang="0">
                    <a:pos x="88" y="194"/>
                  </a:cxn>
                  <a:cxn ang="0">
                    <a:pos x="97" y="163"/>
                  </a:cxn>
                  <a:cxn ang="0">
                    <a:pos x="111" y="137"/>
                  </a:cxn>
                  <a:cxn ang="0">
                    <a:pos x="132" y="112"/>
                  </a:cxn>
                  <a:cxn ang="0">
                    <a:pos x="157" y="94"/>
                  </a:cxn>
                  <a:cxn ang="0">
                    <a:pos x="184" y="81"/>
                  </a:cxn>
                  <a:cxn ang="0">
                    <a:pos x="215" y="75"/>
                  </a:cxn>
                  <a:cxn ang="0">
                    <a:pos x="245" y="75"/>
                  </a:cxn>
                  <a:cxn ang="0">
                    <a:pos x="274" y="81"/>
                  </a:cxn>
                  <a:cxn ang="0">
                    <a:pos x="301" y="94"/>
                  </a:cxn>
                  <a:cxn ang="0">
                    <a:pos x="326" y="115"/>
                  </a:cxn>
                  <a:cxn ang="0">
                    <a:pos x="345" y="139"/>
                  </a:cxn>
                  <a:cxn ang="0">
                    <a:pos x="360" y="167"/>
                  </a:cxn>
                  <a:cxn ang="0">
                    <a:pos x="370" y="198"/>
                  </a:cxn>
                  <a:cxn ang="0">
                    <a:pos x="368" y="221"/>
                  </a:cxn>
                  <a:cxn ang="0">
                    <a:pos x="364" y="246"/>
                  </a:cxn>
                  <a:cxn ang="0">
                    <a:pos x="357" y="267"/>
                  </a:cxn>
                  <a:cxn ang="0">
                    <a:pos x="343" y="288"/>
                  </a:cxn>
                  <a:cxn ang="0">
                    <a:pos x="314" y="323"/>
                  </a:cxn>
                  <a:cxn ang="0">
                    <a:pos x="282" y="356"/>
                  </a:cxn>
                  <a:cxn ang="0">
                    <a:pos x="247" y="384"/>
                  </a:cxn>
                  <a:cxn ang="0">
                    <a:pos x="224" y="411"/>
                  </a:cxn>
                  <a:cxn ang="0">
                    <a:pos x="205" y="442"/>
                  </a:cxn>
                  <a:cxn ang="0">
                    <a:pos x="190" y="476"/>
                  </a:cxn>
                  <a:cxn ang="0">
                    <a:pos x="182" y="513"/>
                  </a:cxn>
                  <a:cxn ang="0">
                    <a:pos x="180" y="548"/>
                  </a:cxn>
                  <a:cxn ang="0">
                    <a:pos x="182" y="582"/>
                  </a:cxn>
                  <a:cxn ang="0">
                    <a:pos x="263" y="582"/>
                  </a:cxn>
                  <a:cxn ang="0">
                    <a:pos x="264" y="548"/>
                  </a:cxn>
                  <a:cxn ang="0">
                    <a:pos x="268" y="511"/>
                  </a:cxn>
                  <a:cxn ang="0">
                    <a:pos x="274" y="490"/>
                  </a:cxn>
                  <a:cxn ang="0">
                    <a:pos x="282" y="469"/>
                  </a:cxn>
                  <a:cxn ang="0">
                    <a:pos x="295" y="450"/>
                  </a:cxn>
                  <a:cxn ang="0">
                    <a:pos x="310" y="434"/>
                  </a:cxn>
                  <a:cxn ang="0">
                    <a:pos x="358" y="392"/>
                  </a:cxn>
                  <a:cxn ang="0">
                    <a:pos x="401" y="342"/>
                  </a:cxn>
                  <a:cxn ang="0">
                    <a:pos x="437" y="290"/>
                  </a:cxn>
                  <a:cxn ang="0">
                    <a:pos x="449" y="258"/>
                  </a:cxn>
                  <a:cxn ang="0">
                    <a:pos x="453" y="225"/>
                  </a:cxn>
                  <a:cxn ang="0">
                    <a:pos x="453" y="190"/>
                  </a:cxn>
                  <a:cxn ang="0">
                    <a:pos x="447" y="158"/>
                  </a:cxn>
                  <a:cxn ang="0">
                    <a:pos x="437" y="125"/>
                  </a:cxn>
                  <a:cxn ang="0">
                    <a:pos x="424" y="98"/>
                  </a:cxn>
                  <a:cxn ang="0">
                    <a:pos x="406" y="73"/>
                  </a:cxn>
                  <a:cxn ang="0">
                    <a:pos x="383" y="54"/>
                  </a:cxn>
                  <a:cxn ang="0">
                    <a:pos x="351" y="33"/>
                  </a:cxn>
                  <a:cxn ang="0">
                    <a:pos x="316" y="16"/>
                  </a:cxn>
                  <a:cxn ang="0">
                    <a:pos x="278" y="4"/>
                  </a:cxn>
                  <a:cxn ang="0">
                    <a:pos x="239" y="0"/>
                  </a:cxn>
                  <a:cxn ang="0">
                    <a:pos x="201" y="0"/>
                  </a:cxn>
                  <a:cxn ang="0">
                    <a:pos x="163" y="8"/>
                  </a:cxn>
                  <a:cxn ang="0">
                    <a:pos x="126" y="21"/>
                  </a:cxn>
                  <a:cxn ang="0">
                    <a:pos x="94" y="41"/>
                  </a:cxn>
                  <a:cxn ang="0">
                    <a:pos x="67" y="62"/>
                  </a:cxn>
                  <a:cxn ang="0">
                    <a:pos x="44" y="87"/>
                  </a:cxn>
                  <a:cxn ang="0">
                    <a:pos x="26" y="115"/>
                  </a:cxn>
                  <a:cxn ang="0">
                    <a:pos x="13" y="146"/>
                  </a:cxn>
                  <a:cxn ang="0">
                    <a:pos x="3" y="181"/>
                  </a:cxn>
                  <a:cxn ang="0">
                    <a:pos x="0" y="215"/>
                  </a:cxn>
                </a:cxnLst>
                <a:rect l="0" t="0" r="r" b="b"/>
                <a:pathLst>
                  <a:path w="453" h="582">
                    <a:moveTo>
                      <a:pt x="0" y="215"/>
                    </a:moveTo>
                    <a:lnTo>
                      <a:pt x="84" y="227"/>
                    </a:lnTo>
                    <a:lnTo>
                      <a:pt x="88" y="194"/>
                    </a:lnTo>
                    <a:lnTo>
                      <a:pt x="97" y="163"/>
                    </a:lnTo>
                    <a:lnTo>
                      <a:pt x="111" y="137"/>
                    </a:lnTo>
                    <a:lnTo>
                      <a:pt x="132" y="112"/>
                    </a:lnTo>
                    <a:lnTo>
                      <a:pt x="157" y="94"/>
                    </a:lnTo>
                    <a:lnTo>
                      <a:pt x="184" y="81"/>
                    </a:lnTo>
                    <a:lnTo>
                      <a:pt x="215" y="75"/>
                    </a:lnTo>
                    <a:lnTo>
                      <a:pt x="245" y="75"/>
                    </a:lnTo>
                    <a:lnTo>
                      <a:pt x="274" y="81"/>
                    </a:lnTo>
                    <a:lnTo>
                      <a:pt x="301" y="94"/>
                    </a:lnTo>
                    <a:lnTo>
                      <a:pt x="326" y="115"/>
                    </a:lnTo>
                    <a:lnTo>
                      <a:pt x="345" y="139"/>
                    </a:lnTo>
                    <a:lnTo>
                      <a:pt x="360" y="167"/>
                    </a:lnTo>
                    <a:lnTo>
                      <a:pt x="370" y="198"/>
                    </a:lnTo>
                    <a:lnTo>
                      <a:pt x="368" y="221"/>
                    </a:lnTo>
                    <a:lnTo>
                      <a:pt x="364" y="246"/>
                    </a:lnTo>
                    <a:lnTo>
                      <a:pt x="357" y="267"/>
                    </a:lnTo>
                    <a:lnTo>
                      <a:pt x="343" y="288"/>
                    </a:lnTo>
                    <a:lnTo>
                      <a:pt x="314" y="323"/>
                    </a:lnTo>
                    <a:lnTo>
                      <a:pt x="282" y="356"/>
                    </a:lnTo>
                    <a:lnTo>
                      <a:pt x="247" y="384"/>
                    </a:lnTo>
                    <a:lnTo>
                      <a:pt x="224" y="411"/>
                    </a:lnTo>
                    <a:lnTo>
                      <a:pt x="205" y="442"/>
                    </a:lnTo>
                    <a:lnTo>
                      <a:pt x="190" y="476"/>
                    </a:lnTo>
                    <a:lnTo>
                      <a:pt x="182" y="513"/>
                    </a:lnTo>
                    <a:lnTo>
                      <a:pt x="180" y="548"/>
                    </a:lnTo>
                    <a:lnTo>
                      <a:pt x="182" y="582"/>
                    </a:lnTo>
                    <a:lnTo>
                      <a:pt x="263" y="582"/>
                    </a:lnTo>
                    <a:lnTo>
                      <a:pt x="264" y="548"/>
                    </a:lnTo>
                    <a:lnTo>
                      <a:pt x="268" y="511"/>
                    </a:lnTo>
                    <a:lnTo>
                      <a:pt x="274" y="490"/>
                    </a:lnTo>
                    <a:lnTo>
                      <a:pt x="282" y="469"/>
                    </a:lnTo>
                    <a:lnTo>
                      <a:pt x="295" y="450"/>
                    </a:lnTo>
                    <a:lnTo>
                      <a:pt x="310" y="434"/>
                    </a:lnTo>
                    <a:lnTo>
                      <a:pt x="358" y="392"/>
                    </a:lnTo>
                    <a:lnTo>
                      <a:pt x="401" y="342"/>
                    </a:lnTo>
                    <a:lnTo>
                      <a:pt x="437" y="290"/>
                    </a:lnTo>
                    <a:lnTo>
                      <a:pt x="449" y="258"/>
                    </a:lnTo>
                    <a:lnTo>
                      <a:pt x="453" y="225"/>
                    </a:lnTo>
                    <a:lnTo>
                      <a:pt x="453" y="190"/>
                    </a:lnTo>
                    <a:lnTo>
                      <a:pt x="447" y="158"/>
                    </a:lnTo>
                    <a:lnTo>
                      <a:pt x="437" y="125"/>
                    </a:lnTo>
                    <a:lnTo>
                      <a:pt x="424" y="98"/>
                    </a:lnTo>
                    <a:lnTo>
                      <a:pt x="406" y="73"/>
                    </a:lnTo>
                    <a:lnTo>
                      <a:pt x="383" y="54"/>
                    </a:lnTo>
                    <a:lnTo>
                      <a:pt x="351" y="33"/>
                    </a:lnTo>
                    <a:lnTo>
                      <a:pt x="316" y="16"/>
                    </a:lnTo>
                    <a:lnTo>
                      <a:pt x="278" y="4"/>
                    </a:lnTo>
                    <a:lnTo>
                      <a:pt x="239" y="0"/>
                    </a:lnTo>
                    <a:lnTo>
                      <a:pt x="201" y="0"/>
                    </a:lnTo>
                    <a:lnTo>
                      <a:pt x="163" y="8"/>
                    </a:lnTo>
                    <a:lnTo>
                      <a:pt x="126" y="21"/>
                    </a:lnTo>
                    <a:lnTo>
                      <a:pt x="94" y="41"/>
                    </a:lnTo>
                    <a:lnTo>
                      <a:pt x="67" y="62"/>
                    </a:lnTo>
                    <a:lnTo>
                      <a:pt x="44" y="87"/>
                    </a:lnTo>
                    <a:lnTo>
                      <a:pt x="26" y="115"/>
                    </a:lnTo>
                    <a:lnTo>
                      <a:pt x="13" y="146"/>
                    </a:lnTo>
                    <a:lnTo>
                      <a:pt x="3" y="181"/>
                    </a:lnTo>
                    <a:lnTo>
                      <a:pt x="0" y="215"/>
                    </a:lnTo>
                    <a:close/>
                  </a:path>
                </a:pathLst>
              </a:custGeom>
              <a:solidFill>
                <a:srgbClr val="C0C0C0"/>
              </a:solidFill>
              <a:ln w="9525">
                <a:noFill/>
                <a:prstDash val="solid"/>
                <a:round/>
                <a:headEnd/>
                <a:tailEnd/>
              </a:ln>
            </p:spPr>
            <p:txBody>
              <a:bodyPr/>
              <a:lstStyle/>
              <a:p>
                <a:endParaRPr lang="de-DE"/>
              </a:p>
            </p:txBody>
          </p:sp>
          <p:sp>
            <p:nvSpPr>
              <p:cNvPr id="284677" name="Rectangle 5"/>
              <p:cNvSpPr>
                <a:spLocks noChangeArrowheads="1"/>
              </p:cNvSpPr>
              <p:nvPr/>
            </p:nvSpPr>
            <p:spPr bwMode="auto">
              <a:xfrm>
                <a:off x="4493" y="1361"/>
                <a:ext cx="48" cy="53"/>
              </a:xfrm>
              <a:prstGeom prst="rect">
                <a:avLst/>
              </a:prstGeom>
              <a:solidFill>
                <a:srgbClr val="C0C0C0"/>
              </a:solidFill>
              <a:ln w="9525">
                <a:noFill/>
                <a:miter lim="800000"/>
                <a:headEnd/>
                <a:tailEnd/>
              </a:ln>
            </p:spPr>
            <p:txBody>
              <a:bodyPr/>
              <a:lstStyle/>
              <a:p>
                <a:endParaRPr lang="de-DE"/>
              </a:p>
            </p:txBody>
          </p:sp>
        </p:grpSp>
        <p:sp>
          <p:nvSpPr>
            <p:cNvPr id="284678" name="AutoShape 6"/>
            <p:cNvSpPr>
              <a:spLocks noChangeArrowheads="1"/>
            </p:cNvSpPr>
            <p:nvPr/>
          </p:nvSpPr>
          <p:spPr bwMode="auto">
            <a:xfrm>
              <a:off x="3308" y="1366"/>
              <a:ext cx="516" cy="533"/>
            </a:xfrm>
            <a:prstGeom prst="star5">
              <a:avLst/>
            </a:prstGeom>
            <a:solidFill>
              <a:srgbClr val="C0C0C0"/>
            </a:solidFill>
            <a:ln w="9525">
              <a:noFill/>
              <a:miter lim="800000"/>
              <a:headEnd/>
              <a:tailEnd/>
            </a:ln>
            <a:effectLst/>
          </p:spPr>
          <p:txBody>
            <a:bodyPr wrap="none" anchor="ctr"/>
            <a:lstStyle/>
            <a:p>
              <a:endParaRPr lang="de-DE"/>
            </a:p>
          </p:txBody>
        </p:sp>
        <p:graphicFrame>
          <p:nvGraphicFramePr>
            <p:cNvPr id="284679" name="Object 7"/>
            <p:cNvGraphicFramePr>
              <a:graphicFrameLocks noChangeAspect="1"/>
            </p:cNvGraphicFramePr>
            <p:nvPr/>
          </p:nvGraphicFramePr>
          <p:xfrm>
            <a:off x="2274" y="2212"/>
            <a:ext cx="608" cy="525"/>
          </p:xfrm>
          <a:graphic>
            <a:graphicData uri="http://schemas.openxmlformats.org/presentationml/2006/ole">
              <p:oleObj spid="_x0000_s284679" name="Clip" r:id="rId4" imgW="590400" imgH="495360" progId="MS_ClipArt_Gallery.2">
                <p:embed/>
              </p:oleObj>
            </a:graphicData>
          </a:graphic>
        </p:graphicFrame>
        <p:pic>
          <p:nvPicPr>
            <p:cNvPr id="284680" name="Picture 8" descr="COW2"/>
            <p:cNvPicPr>
              <a:picLocks noChangeAspect="1" noChangeArrowheads="1"/>
            </p:cNvPicPr>
            <p:nvPr/>
          </p:nvPicPr>
          <p:blipFill>
            <a:blip r:embed="rId5" cstate="print"/>
            <a:srcRect/>
            <a:stretch>
              <a:fillRect/>
            </a:stretch>
          </p:blipFill>
          <p:spPr bwMode="auto">
            <a:xfrm>
              <a:off x="3095" y="2243"/>
              <a:ext cx="717" cy="534"/>
            </a:xfrm>
            <a:prstGeom prst="rect">
              <a:avLst/>
            </a:prstGeom>
            <a:noFill/>
          </p:spPr>
        </p:pic>
        <p:sp>
          <p:nvSpPr>
            <p:cNvPr id="284682" name="Rectangle 10"/>
            <p:cNvSpPr>
              <a:spLocks noChangeArrowheads="1"/>
            </p:cNvSpPr>
            <p:nvPr/>
          </p:nvSpPr>
          <p:spPr bwMode="auto">
            <a:xfrm rot="16200000">
              <a:off x="1290" y="1906"/>
              <a:ext cx="978" cy="138"/>
            </a:xfrm>
            <a:prstGeom prst="rect">
              <a:avLst/>
            </a:prstGeom>
            <a:noFill/>
            <a:ln w="12700">
              <a:noFill/>
              <a:miter lim="800000"/>
              <a:headEnd/>
              <a:tailEnd/>
            </a:ln>
            <a:effectLst/>
          </p:spPr>
          <p:txBody>
            <a:bodyPr wrap="none" lIns="73025" tIns="36512" rIns="73025" bIns="36512">
              <a:spAutoFit/>
            </a:bodyPr>
            <a:lstStyle/>
            <a:p>
              <a:pPr defTabSz="487363">
                <a:lnSpc>
                  <a:spcPct val="90000"/>
                </a:lnSpc>
                <a:buFontTx/>
                <a:buNone/>
              </a:pPr>
              <a:r>
                <a:rPr lang="de-DE" sz="1600">
                  <a:solidFill>
                    <a:schemeClr val="tx2"/>
                  </a:solidFill>
                </a:rPr>
                <a:t>Marktwachstum</a:t>
              </a:r>
              <a:endParaRPr lang="de-DE" sz="1600" b="0">
                <a:solidFill>
                  <a:schemeClr val="tx2"/>
                </a:solidFill>
              </a:endParaRPr>
            </a:p>
          </p:txBody>
        </p:sp>
        <p:sp>
          <p:nvSpPr>
            <p:cNvPr id="284683" name="Rectangle 11"/>
            <p:cNvSpPr>
              <a:spLocks noChangeArrowheads="1"/>
            </p:cNvSpPr>
            <p:nvPr/>
          </p:nvSpPr>
          <p:spPr bwMode="auto">
            <a:xfrm>
              <a:off x="2480" y="3042"/>
              <a:ext cx="1002" cy="171"/>
            </a:xfrm>
            <a:prstGeom prst="rect">
              <a:avLst/>
            </a:prstGeom>
            <a:noFill/>
            <a:ln w="12700">
              <a:noFill/>
              <a:miter lim="800000"/>
              <a:headEnd/>
              <a:tailEnd/>
            </a:ln>
            <a:effectLst/>
          </p:spPr>
          <p:txBody>
            <a:bodyPr wrap="none" lIns="73025" tIns="36512" rIns="73025" bIns="36512">
              <a:spAutoFit/>
            </a:bodyPr>
            <a:lstStyle/>
            <a:p>
              <a:pPr defTabSz="487363">
                <a:lnSpc>
                  <a:spcPct val="90000"/>
                </a:lnSpc>
                <a:buFontTx/>
                <a:buNone/>
              </a:pPr>
              <a:r>
                <a:rPr lang="de-DE" sz="1600">
                  <a:solidFill>
                    <a:schemeClr val="tx2"/>
                  </a:solidFill>
                </a:rPr>
                <a:t>Relativer Marktanteil</a:t>
              </a:r>
              <a:endParaRPr lang="de-DE" sz="1600" b="0">
                <a:solidFill>
                  <a:schemeClr val="tx2"/>
                </a:solidFill>
              </a:endParaRPr>
            </a:p>
          </p:txBody>
        </p:sp>
        <p:sp>
          <p:nvSpPr>
            <p:cNvPr id="284689" name="Rectangle 17"/>
            <p:cNvSpPr>
              <a:spLocks noChangeArrowheads="1"/>
            </p:cNvSpPr>
            <p:nvPr/>
          </p:nvSpPr>
          <p:spPr bwMode="auto">
            <a:xfrm>
              <a:off x="1928" y="1133"/>
              <a:ext cx="154" cy="122"/>
            </a:xfrm>
            <a:prstGeom prst="rect">
              <a:avLst/>
            </a:prstGeom>
            <a:noFill/>
            <a:ln w="12700">
              <a:noFill/>
              <a:miter lim="800000"/>
              <a:headEnd/>
              <a:tailEnd/>
            </a:ln>
            <a:effectLst/>
          </p:spPr>
          <p:txBody>
            <a:bodyPr wrap="none" lIns="73025" tIns="36512" rIns="73025" bIns="36512">
              <a:spAutoFit/>
            </a:bodyPr>
            <a:lstStyle/>
            <a:p>
              <a:pPr defTabSz="487363">
                <a:lnSpc>
                  <a:spcPct val="90000"/>
                </a:lnSpc>
                <a:buFontTx/>
                <a:buNone/>
              </a:pPr>
              <a:r>
                <a:rPr lang="de-DE" sz="1000">
                  <a:solidFill>
                    <a:schemeClr val="tx2"/>
                  </a:solidFill>
                </a:rPr>
                <a:t>6%</a:t>
              </a:r>
            </a:p>
          </p:txBody>
        </p:sp>
        <p:sp>
          <p:nvSpPr>
            <p:cNvPr id="284690" name="Rectangle 18"/>
            <p:cNvSpPr>
              <a:spLocks noChangeArrowheads="1"/>
            </p:cNvSpPr>
            <p:nvPr/>
          </p:nvSpPr>
          <p:spPr bwMode="auto">
            <a:xfrm>
              <a:off x="1928" y="1964"/>
              <a:ext cx="154" cy="122"/>
            </a:xfrm>
            <a:prstGeom prst="rect">
              <a:avLst/>
            </a:prstGeom>
            <a:noFill/>
            <a:ln w="12700">
              <a:noFill/>
              <a:miter lim="800000"/>
              <a:headEnd/>
              <a:tailEnd/>
            </a:ln>
            <a:effectLst/>
          </p:spPr>
          <p:txBody>
            <a:bodyPr wrap="none" lIns="73025" tIns="36512" rIns="73025" bIns="36512">
              <a:spAutoFit/>
            </a:bodyPr>
            <a:lstStyle/>
            <a:p>
              <a:pPr defTabSz="487363">
                <a:lnSpc>
                  <a:spcPct val="90000"/>
                </a:lnSpc>
                <a:buFontTx/>
                <a:buNone/>
              </a:pPr>
              <a:r>
                <a:rPr lang="de-DE" sz="1000">
                  <a:solidFill>
                    <a:schemeClr val="tx2"/>
                  </a:solidFill>
                </a:rPr>
                <a:t>3%</a:t>
              </a:r>
            </a:p>
          </p:txBody>
        </p:sp>
        <p:sp>
          <p:nvSpPr>
            <p:cNvPr id="284691" name="Rectangle 19"/>
            <p:cNvSpPr>
              <a:spLocks noChangeArrowheads="1"/>
            </p:cNvSpPr>
            <p:nvPr/>
          </p:nvSpPr>
          <p:spPr bwMode="auto">
            <a:xfrm>
              <a:off x="1972" y="2854"/>
              <a:ext cx="101" cy="122"/>
            </a:xfrm>
            <a:prstGeom prst="rect">
              <a:avLst/>
            </a:prstGeom>
            <a:noFill/>
            <a:ln w="12700">
              <a:noFill/>
              <a:miter lim="800000"/>
              <a:headEnd/>
              <a:tailEnd/>
            </a:ln>
            <a:effectLst/>
          </p:spPr>
          <p:txBody>
            <a:bodyPr wrap="none" lIns="73025" tIns="36512" rIns="73025" bIns="36512">
              <a:spAutoFit/>
            </a:bodyPr>
            <a:lstStyle/>
            <a:p>
              <a:pPr defTabSz="487363">
                <a:lnSpc>
                  <a:spcPct val="90000"/>
                </a:lnSpc>
                <a:buFontTx/>
                <a:buNone/>
              </a:pPr>
              <a:r>
                <a:rPr lang="de-DE" sz="1000">
                  <a:solidFill>
                    <a:schemeClr val="tx2"/>
                  </a:solidFill>
                </a:rPr>
                <a:t>0</a:t>
              </a:r>
            </a:p>
          </p:txBody>
        </p:sp>
        <p:sp>
          <p:nvSpPr>
            <p:cNvPr id="284692" name="Rectangle 20"/>
            <p:cNvSpPr>
              <a:spLocks noChangeArrowheads="1"/>
            </p:cNvSpPr>
            <p:nvPr/>
          </p:nvSpPr>
          <p:spPr bwMode="auto">
            <a:xfrm>
              <a:off x="2993" y="2858"/>
              <a:ext cx="108" cy="138"/>
            </a:xfrm>
            <a:prstGeom prst="rect">
              <a:avLst/>
            </a:prstGeom>
            <a:noFill/>
            <a:ln w="12700">
              <a:noFill/>
              <a:miter lim="800000"/>
              <a:headEnd/>
              <a:tailEnd/>
            </a:ln>
            <a:effectLst/>
          </p:spPr>
          <p:txBody>
            <a:bodyPr wrap="none" lIns="73025" tIns="36512" rIns="73025" bIns="36512">
              <a:spAutoFit/>
            </a:bodyPr>
            <a:lstStyle/>
            <a:p>
              <a:pPr defTabSz="487363">
                <a:lnSpc>
                  <a:spcPct val="90000"/>
                </a:lnSpc>
                <a:buFontTx/>
                <a:buNone/>
              </a:pPr>
              <a:r>
                <a:rPr lang="de-DE" sz="1200" b="0">
                  <a:solidFill>
                    <a:schemeClr val="tx2"/>
                  </a:solidFill>
                </a:rPr>
                <a:t>1</a:t>
              </a:r>
            </a:p>
          </p:txBody>
        </p:sp>
        <p:sp>
          <p:nvSpPr>
            <p:cNvPr id="284700" name="Line 28"/>
            <p:cNvSpPr>
              <a:spLocks noChangeShapeType="1"/>
            </p:cNvSpPr>
            <p:nvPr/>
          </p:nvSpPr>
          <p:spPr bwMode="auto">
            <a:xfrm>
              <a:off x="1882" y="1241"/>
              <a:ext cx="0" cy="1549"/>
            </a:xfrm>
            <a:prstGeom prst="line">
              <a:avLst/>
            </a:prstGeom>
            <a:noFill/>
            <a:ln w="12700">
              <a:solidFill>
                <a:schemeClr val="tx2"/>
              </a:solidFill>
              <a:round/>
              <a:headEnd type="triangle" w="med" len="med"/>
              <a:tailEnd/>
            </a:ln>
            <a:effectLst/>
          </p:spPr>
          <p:txBody>
            <a:bodyPr wrap="none" anchor="ctr"/>
            <a:lstStyle/>
            <a:p>
              <a:endParaRPr lang="de-DE"/>
            </a:p>
          </p:txBody>
        </p:sp>
        <p:sp>
          <p:nvSpPr>
            <p:cNvPr id="284701" name="Line 29"/>
            <p:cNvSpPr>
              <a:spLocks noChangeShapeType="1"/>
            </p:cNvSpPr>
            <p:nvPr/>
          </p:nvSpPr>
          <p:spPr bwMode="auto">
            <a:xfrm flipH="1">
              <a:off x="2148" y="2997"/>
              <a:ext cx="1810" cy="0"/>
            </a:xfrm>
            <a:prstGeom prst="line">
              <a:avLst/>
            </a:prstGeom>
            <a:noFill/>
            <a:ln w="12700">
              <a:solidFill>
                <a:schemeClr val="tx2"/>
              </a:solidFill>
              <a:round/>
              <a:headEnd type="triangle" w="med" len="med"/>
              <a:tailEnd/>
            </a:ln>
            <a:effectLst/>
          </p:spPr>
          <p:txBody>
            <a:bodyPr wrap="none" anchor="ctr"/>
            <a:lstStyle/>
            <a:p>
              <a:endParaRPr lang="de-DE"/>
            </a:p>
          </p:txBody>
        </p:sp>
        <p:sp>
          <p:nvSpPr>
            <p:cNvPr id="284702" name="Rectangle 30"/>
            <p:cNvSpPr>
              <a:spLocks noChangeArrowheads="1"/>
            </p:cNvSpPr>
            <p:nvPr/>
          </p:nvSpPr>
          <p:spPr bwMode="auto">
            <a:xfrm>
              <a:off x="2122" y="1179"/>
              <a:ext cx="1854" cy="1659"/>
            </a:xfrm>
            <a:prstGeom prst="rect">
              <a:avLst/>
            </a:prstGeom>
            <a:noFill/>
            <a:ln w="25400">
              <a:solidFill>
                <a:schemeClr val="tx1"/>
              </a:solidFill>
              <a:miter lim="800000"/>
              <a:headEnd/>
              <a:tailEnd/>
            </a:ln>
            <a:effectLst/>
          </p:spPr>
          <p:txBody>
            <a:bodyPr wrap="none" anchor="ctr"/>
            <a:lstStyle/>
            <a:p>
              <a:endParaRPr lang="de-DE"/>
            </a:p>
          </p:txBody>
        </p:sp>
        <p:sp>
          <p:nvSpPr>
            <p:cNvPr id="284703" name="Line 31"/>
            <p:cNvSpPr>
              <a:spLocks noChangeShapeType="1"/>
            </p:cNvSpPr>
            <p:nvPr/>
          </p:nvSpPr>
          <p:spPr bwMode="auto">
            <a:xfrm>
              <a:off x="2122" y="2024"/>
              <a:ext cx="1854" cy="0"/>
            </a:xfrm>
            <a:prstGeom prst="line">
              <a:avLst/>
            </a:prstGeom>
            <a:noFill/>
            <a:ln w="9525">
              <a:solidFill>
                <a:schemeClr val="tx1"/>
              </a:solidFill>
              <a:round/>
              <a:headEnd/>
              <a:tailEnd/>
            </a:ln>
            <a:effectLst/>
          </p:spPr>
          <p:txBody>
            <a:bodyPr wrap="none" anchor="ctr"/>
            <a:lstStyle/>
            <a:p>
              <a:endParaRPr lang="de-DE"/>
            </a:p>
          </p:txBody>
        </p:sp>
        <p:sp>
          <p:nvSpPr>
            <p:cNvPr id="284704" name="Line 32"/>
            <p:cNvSpPr>
              <a:spLocks noChangeShapeType="1"/>
            </p:cNvSpPr>
            <p:nvPr/>
          </p:nvSpPr>
          <p:spPr bwMode="auto">
            <a:xfrm>
              <a:off x="3034" y="1179"/>
              <a:ext cx="0" cy="1659"/>
            </a:xfrm>
            <a:prstGeom prst="line">
              <a:avLst/>
            </a:prstGeom>
            <a:noFill/>
            <a:ln w="9525">
              <a:solidFill>
                <a:schemeClr val="tx1"/>
              </a:solidFill>
              <a:round/>
              <a:headEnd/>
              <a:tailEnd/>
            </a:ln>
            <a:effectLst/>
          </p:spPr>
          <p:txBody>
            <a:bodyPr wrap="none" anchor="ctr"/>
            <a:lstStyle/>
            <a:p>
              <a:endParaRPr lang="de-DE"/>
            </a:p>
          </p:txBody>
        </p:sp>
        <p:sp>
          <p:nvSpPr>
            <p:cNvPr id="284705" name="Rectangle 33"/>
            <p:cNvSpPr>
              <a:spLocks noChangeArrowheads="1"/>
            </p:cNvSpPr>
            <p:nvPr/>
          </p:nvSpPr>
          <p:spPr bwMode="auto">
            <a:xfrm>
              <a:off x="2480" y="902"/>
              <a:ext cx="867" cy="187"/>
            </a:xfrm>
            <a:prstGeom prst="rect">
              <a:avLst/>
            </a:prstGeom>
            <a:noFill/>
            <a:ln w="12700">
              <a:noFill/>
              <a:miter lim="800000"/>
              <a:headEnd/>
              <a:tailEnd/>
            </a:ln>
            <a:effectLst/>
          </p:spPr>
          <p:txBody>
            <a:bodyPr wrap="none" lIns="73025" tIns="36512" rIns="73025" bIns="36512">
              <a:spAutoFit/>
            </a:bodyPr>
            <a:lstStyle/>
            <a:p>
              <a:pPr defTabSz="487363">
                <a:lnSpc>
                  <a:spcPct val="90000"/>
                </a:lnSpc>
                <a:buFontTx/>
                <a:buNone/>
              </a:pPr>
              <a:r>
                <a:rPr lang="de-DE" sz="1800">
                  <a:solidFill>
                    <a:schemeClr val="tx2"/>
                  </a:solidFill>
                </a:rPr>
                <a:t>Markt-Portfolio:</a:t>
              </a:r>
              <a:endParaRPr lang="de-DE" sz="1800" b="0">
                <a:solidFill>
                  <a:schemeClr val="tx2"/>
                </a:solidFill>
              </a:endParaRPr>
            </a:p>
          </p:txBody>
        </p:sp>
      </p:grpSp>
      <p:sp>
        <p:nvSpPr>
          <p:cNvPr id="284736" name="Rectangle 64"/>
          <p:cNvSpPr>
            <a:spLocks noChangeArrowheads="1"/>
          </p:cNvSpPr>
          <p:nvPr/>
        </p:nvSpPr>
        <p:spPr bwMode="auto">
          <a:xfrm>
            <a:off x="560388" y="5589588"/>
            <a:ext cx="8856662" cy="576262"/>
          </a:xfrm>
          <a:prstGeom prst="rect">
            <a:avLst/>
          </a:prstGeom>
          <a:solidFill>
            <a:srgbClr val="C0C0C0"/>
          </a:solidFill>
          <a:ln w="9525" algn="ctr">
            <a:solidFill>
              <a:schemeClr val="tx1"/>
            </a:solidFill>
            <a:miter lim="800000"/>
            <a:headEnd/>
            <a:tailEnd/>
          </a:ln>
          <a:effectLst/>
        </p:spPr>
        <p:txBody>
          <a:bodyPr anchor="ctr"/>
          <a:lstStyle/>
          <a:p>
            <a:pPr marL="179388" indent="-179388" algn="ctr">
              <a:buFontTx/>
              <a:buNone/>
            </a:pPr>
            <a:r>
              <a:rPr lang="de-DE" sz="1600"/>
              <a:t>In welche Geschäftsgebiete sollte investiert werden? </a:t>
            </a:r>
          </a:p>
        </p:txBody>
      </p:sp>
      <p:sp>
        <p:nvSpPr>
          <p:cNvPr id="284745" name="Oval 73"/>
          <p:cNvSpPr>
            <a:spLocks noChangeArrowheads="1"/>
          </p:cNvSpPr>
          <p:nvPr/>
        </p:nvSpPr>
        <p:spPr bwMode="auto">
          <a:xfrm>
            <a:off x="3368675" y="2852738"/>
            <a:ext cx="215900" cy="215900"/>
          </a:xfrm>
          <a:prstGeom prst="ellipse">
            <a:avLst/>
          </a:prstGeom>
          <a:solidFill>
            <a:srgbClr val="FFCC00"/>
          </a:solidFill>
          <a:ln w="9525" algn="ctr">
            <a:solidFill>
              <a:schemeClr val="tx1"/>
            </a:solidFill>
            <a:round/>
            <a:headEnd/>
            <a:tailEnd/>
          </a:ln>
          <a:effectLst/>
        </p:spPr>
        <p:txBody>
          <a:bodyPr wrap="none" anchor="ctr"/>
          <a:lstStyle/>
          <a:p>
            <a:endParaRPr lang="de-DE"/>
          </a:p>
        </p:txBody>
      </p:sp>
      <p:sp>
        <p:nvSpPr>
          <p:cNvPr id="284746" name="Oval 74"/>
          <p:cNvSpPr>
            <a:spLocks noChangeArrowheads="1"/>
          </p:cNvSpPr>
          <p:nvPr/>
        </p:nvSpPr>
        <p:spPr bwMode="auto">
          <a:xfrm>
            <a:off x="4521200" y="2781300"/>
            <a:ext cx="215900" cy="215900"/>
          </a:xfrm>
          <a:prstGeom prst="ellipse">
            <a:avLst/>
          </a:prstGeom>
          <a:solidFill>
            <a:srgbClr val="FFCC00"/>
          </a:solidFill>
          <a:ln w="9525" algn="ctr">
            <a:solidFill>
              <a:schemeClr val="tx1"/>
            </a:solidFill>
            <a:round/>
            <a:headEnd/>
            <a:tailEnd/>
          </a:ln>
          <a:effectLst/>
        </p:spPr>
        <p:txBody>
          <a:bodyPr wrap="none" anchor="ctr"/>
          <a:lstStyle/>
          <a:p>
            <a:endParaRPr lang="de-DE"/>
          </a:p>
        </p:txBody>
      </p:sp>
      <p:sp>
        <p:nvSpPr>
          <p:cNvPr id="284747" name="Oval 75"/>
          <p:cNvSpPr>
            <a:spLocks noChangeArrowheads="1"/>
          </p:cNvSpPr>
          <p:nvPr/>
        </p:nvSpPr>
        <p:spPr bwMode="auto">
          <a:xfrm>
            <a:off x="3944938" y="3789363"/>
            <a:ext cx="215900" cy="215900"/>
          </a:xfrm>
          <a:prstGeom prst="ellipse">
            <a:avLst/>
          </a:prstGeom>
          <a:solidFill>
            <a:srgbClr val="FFCC00"/>
          </a:solidFill>
          <a:ln w="9525" algn="ctr">
            <a:solidFill>
              <a:schemeClr val="tx1"/>
            </a:solidFill>
            <a:round/>
            <a:headEnd/>
            <a:tailEnd/>
          </a:ln>
          <a:effectLst/>
        </p:spPr>
        <p:txBody>
          <a:bodyPr wrap="none" anchor="ctr"/>
          <a:lstStyle/>
          <a:p>
            <a:endParaRPr lang="de-DE"/>
          </a:p>
        </p:txBody>
      </p:sp>
      <p:sp>
        <p:nvSpPr>
          <p:cNvPr id="284748" name="Oval 76"/>
          <p:cNvSpPr>
            <a:spLocks noChangeArrowheads="1"/>
          </p:cNvSpPr>
          <p:nvPr/>
        </p:nvSpPr>
        <p:spPr bwMode="auto">
          <a:xfrm>
            <a:off x="5745163" y="3644900"/>
            <a:ext cx="431800" cy="431800"/>
          </a:xfrm>
          <a:prstGeom prst="ellipse">
            <a:avLst/>
          </a:prstGeom>
          <a:solidFill>
            <a:srgbClr val="FFCC00"/>
          </a:solidFill>
          <a:ln w="9525" algn="ctr">
            <a:solidFill>
              <a:schemeClr val="tx1"/>
            </a:solidFill>
            <a:round/>
            <a:headEnd/>
            <a:tailEnd/>
          </a:ln>
          <a:effectLst/>
        </p:spPr>
        <p:txBody>
          <a:bodyPr wrap="none" anchor="ctr"/>
          <a:lstStyle/>
          <a:p>
            <a:endParaRPr lang="de-DE"/>
          </a:p>
        </p:txBody>
      </p:sp>
      <p:sp>
        <p:nvSpPr>
          <p:cNvPr id="284749" name="Oval 77"/>
          <p:cNvSpPr>
            <a:spLocks noChangeArrowheads="1"/>
          </p:cNvSpPr>
          <p:nvPr/>
        </p:nvSpPr>
        <p:spPr bwMode="auto">
          <a:xfrm>
            <a:off x="5745163" y="2349500"/>
            <a:ext cx="215900" cy="215900"/>
          </a:xfrm>
          <a:prstGeom prst="ellipse">
            <a:avLst/>
          </a:prstGeom>
          <a:solidFill>
            <a:srgbClr val="FFCC00"/>
          </a:solidFill>
          <a:ln w="9525" algn="ctr">
            <a:solidFill>
              <a:schemeClr val="tx1"/>
            </a:solidFill>
            <a:round/>
            <a:headEnd/>
            <a:tailEnd/>
          </a:ln>
          <a:effectLst/>
        </p:spPr>
        <p:txBody>
          <a:bodyPr wrap="none" anchor="ctr"/>
          <a:lstStyle/>
          <a:p>
            <a:endParaRPr lang="de-DE"/>
          </a:p>
        </p:txBody>
      </p:sp>
      <p:sp>
        <p:nvSpPr>
          <p:cNvPr id="284751" name="Oval 79"/>
          <p:cNvSpPr>
            <a:spLocks noChangeArrowheads="1"/>
          </p:cNvSpPr>
          <p:nvPr/>
        </p:nvSpPr>
        <p:spPr bwMode="auto">
          <a:xfrm>
            <a:off x="4305300" y="4365625"/>
            <a:ext cx="431800" cy="431800"/>
          </a:xfrm>
          <a:prstGeom prst="ellipse">
            <a:avLst/>
          </a:prstGeom>
          <a:solidFill>
            <a:srgbClr val="FFCC00"/>
          </a:solidFill>
          <a:ln w="9525" algn="ctr">
            <a:solidFill>
              <a:schemeClr val="tx1"/>
            </a:solidFill>
            <a:round/>
            <a:headEnd/>
            <a:tailEnd/>
          </a:ln>
          <a:effectLst/>
        </p:spPr>
        <p:txBody>
          <a:bodyPr wrap="none" anchor="ctr"/>
          <a:lstStyle/>
          <a:p>
            <a:endParaRPr lang="de-DE"/>
          </a:p>
        </p:txBody>
      </p:sp>
      <p:sp>
        <p:nvSpPr>
          <p:cNvPr id="284752" name="Oval 80"/>
          <p:cNvSpPr>
            <a:spLocks noChangeArrowheads="1"/>
          </p:cNvSpPr>
          <p:nvPr/>
        </p:nvSpPr>
        <p:spPr bwMode="auto">
          <a:xfrm>
            <a:off x="561975" y="6327775"/>
            <a:ext cx="215900" cy="215900"/>
          </a:xfrm>
          <a:prstGeom prst="ellipse">
            <a:avLst/>
          </a:prstGeom>
          <a:solidFill>
            <a:srgbClr val="FFCC00"/>
          </a:solidFill>
          <a:ln w="9525" algn="ctr">
            <a:solidFill>
              <a:schemeClr val="tx1"/>
            </a:solidFill>
            <a:round/>
            <a:headEnd/>
            <a:tailEnd/>
          </a:ln>
          <a:effectLst/>
        </p:spPr>
        <p:txBody>
          <a:bodyPr wrap="none" anchor="ctr"/>
          <a:lstStyle/>
          <a:p>
            <a:endParaRPr lang="de-DE"/>
          </a:p>
        </p:txBody>
      </p:sp>
      <p:sp>
        <p:nvSpPr>
          <p:cNvPr id="284753" name="Rectangle 81"/>
          <p:cNvSpPr>
            <a:spLocks noChangeArrowheads="1"/>
          </p:cNvSpPr>
          <p:nvPr/>
        </p:nvSpPr>
        <p:spPr bwMode="auto">
          <a:xfrm>
            <a:off x="3657600" y="3500438"/>
            <a:ext cx="696913" cy="304800"/>
          </a:xfrm>
          <a:prstGeom prst="rect">
            <a:avLst/>
          </a:prstGeom>
          <a:noFill/>
          <a:ln w="9525" algn="ctr">
            <a:noFill/>
            <a:miter lim="800000"/>
            <a:headEnd/>
            <a:tailEnd/>
          </a:ln>
          <a:effectLst/>
        </p:spPr>
        <p:txBody>
          <a:bodyPr wrap="none">
            <a:spAutoFit/>
          </a:bodyPr>
          <a:lstStyle/>
          <a:p>
            <a:pPr marL="179388" indent="-179388">
              <a:buFontTx/>
              <a:buNone/>
            </a:pPr>
            <a:r>
              <a:rPr lang="de-DE"/>
              <a:t>SGF 1</a:t>
            </a:r>
            <a:endParaRPr lang="en-US"/>
          </a:p>
        </p:txBody>
      </p:sp>
      <p:sp>
        <p:nvSpPr>
          <p:cNvPr id="284754" name="Rectangle 82"/>
          <p:cNvSpPr>
            <a:spLocks noChangeArrowheads="1"/>
          </p:cNvSpPr>
          <p:nvPr/>
        </p:nvSpPr>
        <p:spPr bwMode="auto">
          <a:xfrm>
            <a:off x="5600700" y="3357563"/>
            <a:ext cx="696913" cy="304800"/>
          </a:xfrm>
          <a:prstGeom prst="rect">
            <a:avLst/>
          </a:prstGeom>
          <a:noFill/>
          <a:ln w="9525" algn="ctr">
            <a:noFill/>
            <a:miter lim="800000"/>
            <a:headEnd/>
            <a:tailEnd/>
          </a:ln>
          <a:effectLst/>
        </p:spPr>
        <p:txBody>
          <a:bodyPr wrap="none">
            <a:spAutoFit/>
          </a:bodyPr>
          <a:lstStyle/>
          <a:p>
            <a:pPr marL="179388" indent="-179388">
              <a:buFontTx/>
              <a:buNone/>
            </a:pPr>
            <a:r>
              <a:rPr lang="de-DE"/>
              <a:t>SGF 5</a:t>
            </a:r>
            <a:endParaRPr lang="en-US"/>
          </a:p>
        </p:txBody>
      </p:sp>
      <p:sp>
        <p:nvSpPr>
          <p:cNvPr id="284755" name="Rectangle 83"/>
          <p:cNvSpPr>
            <a:spLocks noChangeArrowheads="1"/>
          </p:cNvSpPr>
          <p:nvPr/>
        </p:nvSpPr>
        <p:spPr bwMode="auto">
          <a:xfrm>
            <a:off x="4160838" y="4076700"/>
            <a:ext cx="696912" cy="304800"/>
          </a:xfrm>
          <a:prstGeom prst="rect">
            <a:avLst/>
          </a:prstGeom>
          <a:noFill/>
          <a:ln w="9525" algn="ctr">
            <a:noFill/>
            <a:miter lim="800000"/>
            <a:headEnd/>
            <a:tailEnd/>
          </a:ln>
          <a:effectLst/>
        </p:spPr>
        <p:txBody>
          <a:bodyPr wrap="none">
            <a:spAutoFit/>
          </a:bodyPr>
          <a:lstStyle/>
          <a:p>
            <a:pPr marL="179388" indent="-179388">
              <a:buFontTx/>
              <a:buNone/>
            </a:pPr>
            <a:r>
              <a:rPr lang="de-DE"/>
              <a:t>SGF 6</a:t>
            </a:r>
            <a:endParaRPr lang="en-US"/>
          </a:p>
        </p:txBody>
      </p:sp>
      <p:sp>
        <p:nvSpPr>
          <p:cNvPr id="284756" name="Rectangle 84"/>
          <p:cNvSpPr>
            <a:spLocks noChangeArrowheads="1"/>
          </p:cNvSpPr>
          <p:nvPr/>
        </p:nvSpPr>
        <p:spPr bwMode="auto">
          <a:xfrm>
            <a:off x="4295775" y="2511425"/>
            <a:ext cx="696913" cy="304800"/>
          </a:xfrm>
          <a:prstGeom prst="rect">
            <a:avLst/>
          </a:prstGeom>
          <a:noFill/>
          <a:ln w="9525" algn="ctr">
            <a:noFill/>
            <a:miter lim="800000"/>
            <a:headEnd/>
            <a:tailEnd/>
          </a:ln>
          <a:effectLst/>
        </p:spPr>
        <p:txBody>
          <a:bodyPr wrap="none">
            <a:spAutoFit/>
          </a:bodyPr>
          <a:lstStyle/>
          <a:p>
            <a:pPr marL="179388" indent="-179388">
              <a:buFontTx/>
              <a:buNone/>
            </a:pPr>
            <a:r>
              <a:rPr lang="de-DE"/>
              <a:t>SGF 4</a:t>
            </a:r>
            <a:endParaRPr lang="en-US"/>
          </a:p>
        </p:txBody>
      </p:sp>
      <p:sp>
        <p:nvSpPr>
          <p:cNvPr id="284757" name="Rectangle 85"/>
          <p:cNvSpPr>
            <a:spLocks noChangeArrowheads="1"/>
          </p:cNvSpPr>
          <p:nvPr/>
        </p:nvSpPr>
        <p:spPr bwMode="auto">
          <a:xfrm>
            <a:off x="3152775" y="2574925"/>
            <a:ext cx="696913" cy="304800"/>
          </a:xfrm>
          <a:prstGeom prst="rect">
            <a:avLst/>
          </a:prstGeom>
          <a:noFill/>
          <a:ln w="9525" algn="ctr">
            <a:noFill/>
            <a:miter lim="800000"/>
            <a:headEnd/>
            <a:tailEnd/>
          </a:ln>
          <a:effectLst/>
        </p:spPr>
        <p:txBody>
          <a:bodyPr wrap="none">
            <a:spAutoFit/>
          </a:bodyPr>
          <a:lstStyle/>
          <a:p>
            <a:pPr marL="179388" indent="-179388">
              <a:buFontTx/>
              <a:buNone/>
            </a:pPr>
            <a:r>
              <a:rPr lang="de-DE"/>
              <a:t>SGF 3</a:t>
            </a:r>
            <a:endParaRPr lang="en-US"/>
          </a:p>
        </p:txBody>
      </p:sp>
      <p:sp>
        <p:nvSpPr>
          <p:cNvPr id="284758" name="Rectangle 86"/>
          <p:cNvSpPr>
            <a:spLocks noChangeArrowheads="1"/>
          </p:cNvSpPr>
          <p:nvPr/>
        </p:nvSpPr>
        <p:spPr bwMode="auto">
          <a:xfrm>
            <a:off x="5529263" y="2060575"/>
            <a:ext cx="696912" cy="304800"/>
          </a:xfrm>
          <a:prstGeom prst="rect">
            <a:avLst/>
          </a:prstGeom>
          <a:noFill/>
          <a:ln w="9525" algn="ctr">
            <a:noFill/>
            <a:miter lim="800000"/>
            <a:headEnd/>
            <a:tailEnd/>
          </a:ln>
          <a:effectLst/>
        </p:spPr>
        <p:txBody>
          <a:bodyPr wrap="none">
            <a:spAutoFit/>
          </a:bodyPr>
          <a:lstStyle/>
          <a:p>
            <a:pPr marL="179388" indent="-179388">
              <a:buFontTx/>
              <a:buNone/>
            </a:pPr>
            <a:r>
              <a:rPr lang="de-DE"/>
              <a:t>SGF 2</a:t>
            </a:r>
            <a:endParaRPr lang="en-US"/>
          </a:p>
        </p:txBody>
      </p:sp>
      <p:sp>
        <p:nvSpPr>
          <p:cNvPr id="284759" name="Rectangle 87"/>
          <p:cNvSpPr>
            <a:spLocks noChangeArrowheads="1"/>
          </p:cNvSpPr>
          <p:nvPr/>
        </p:nvSpPr>
        <p:spPr bwMode="auto">
          <a:xfrm>
            <a:off x="785813" y="6308725"/>
            <a:ext cx="2160587" cy="244475"/>
          </a:xfrm>
          <a:prstGeom prst="rect">
            <a:avLst/>
          </a:prstGeom>
          <a:noFill/>
          <a:ln w="9525" algn="ctr">
            <a:noFill/>
            <a:miter lim="800000"/>
            <a:headEnd/>
            <a:tailEnd/>
          </a:ln>
          <a:effectLst/>
        </p:spPr>
        <p:txBody>
          <a:bodyPr wrap="none">
            <a:spAutoFit/>
          </a:bodyPr>
          <a:lstStyle/>
          <a:p>
            <a:pPr marL="179388" indent="-179388">
              <a:buFontTx/>
              <a:buNone/>
            </a:pPr>
            <a:r>
              <a:rPr lang="de-DE" sz="1000" b="0"/>
              <a:t>SGF = Strategisches Geschäftsfeld</a:t>
            </a:r>
            <a:endParaRPr lang="en-US" sz="1000" b="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4744"/>
                                        </p:tgtEl>
                                        <p:attrNameLst>
                                          <p:attrName>style.visibility</p:attrName>
                                        </p:attrNameLst>
                                      </p:cBhvr>
                                      <p:to>
                                        <p:strVal val="visible"/>
                                      </p:to>
                                    </p:set>
                                    <p:animEffect transition="in" filter="blinds(horizontal)">
                                      <p:cBhvr>
                                        <p:cTn id="7" dur="500"/>
                                        <p:tgtEl>
                                          <p:spTgt spid="28474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4747"/>
                                        </p:tgtEl>
                                        <p:attrNameLst>
                                          <p:attrName>style.visibility</p:attrName>
                                        </p:attrNameLst>
                                      </p:cBhvr>
                                      <p:to>
                                        <p:strVal val="visible"/>
                                      </p:to>
                                    </p:set>
                                    <p:animEffect transition="in" filter="blinds(horizontal)">
                                      <p:cBhvr>
                                        <p:cTn id="12" dur="500"/>
                                        <p:tgtEl>
                                          <p:spTgt spid="28474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84753"/>
                                        </p:tgtEl>
                                        <p:attrNameLst>
                                          <p:attrName>style.visibility</p:attrName>
                                        </p:attrNameLst>
                                      </p:cBhvr>
                                      <p:to>
                                        <p:strVal val="visible"/>
                                      </p:to>
                                    </p:set>
                                    <p:animEffect transition="in" filter="blinds(horizontal)">
                                      <p:cBhvr>
                                        <p:cTn id="15" dur="500"/>
                                        <p:tgtEl>
                                          <p:spTgt spid="284753"/>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84749"/>
                                        </p:tgtEl>
                                        <p:attrNameLst>
                                          <p:attrName>style.visibility</p:attrName>
                                        </p:attrNameLst>
                                      </p:cBhvr>
                                      <p:to>
                                        <p:strVal val="visible"/>
                                      </p:to>
                                    </p:set>
                                    <p:animEffect transition="in" filter="blinds(horizontal)">
                                      <p:cBhvr>
                                        <p:cTn id="20" dur="500"/>
                                        <p:tgtEl>
                                          <p:spTgt spid="284749"/>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284758"/>
                                        </p:tgtEl>
                                        <p:attrNameLst>
                                          <p:attrName>style.visibility</p:attrName>
                                        </p:attrNameLst>
                                      </p:cBhvr>
                                      <p:to>
                                        <p:strVal val="visible"/>
                                      </p:to>
                                    </p:set>
                                    <p:animEffect transition="in" filter="blinds(horizontal)">
                                      <p:cBhvr>
                                        <p:cTn id="23" dur="500"/>
                                        <p:tgtEl>
                                          <p:spTgt spid="284758"/>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84745"/>
                                        </p:tgtEl>
                                        <p:attrNameLst>
                                          <p:attrName>style.visibility</p:attrName>
                                        </p:attrNameLst>
                                      </p:cBhvr>
                                      <p:to>
                                        <p:strVal val="visible"/>
                                      </p:to>
                                    </p:set>
                                    <p:animEffect transition="in" filter="blinds(horizontal)">
                                      <p:cBhvr>
                                        <p:cTn id="28" dur="500"/>
                                        <p:tgtEl>
                                          <p:spTgt spid="284745"/>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84757"/>
                                        </p:tgtEl>
                                        <p:attrNameLst>
                                          <p:attrName>style.visibility</p:attrName>
                                        </p:attrNameLst>
                                      </p:cBhvr>
                                      <p:to>
                                        <p:strVal val="visible"/>
                                      </p:to>
                                    </p:set>
                                    <p:animEffect transition="in" filter="blinds(horizontal)">
                                      <p:cBhvr>
                                        <p:cTn id="31" dur="500"/>
                                        <p:tgtEl>
                                          <p:spTgt spid="284757"/>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84746"/>
                                        </p:tgtEl>
                                        <p:attrNameLst>
                                          <p:attrName>style.visibility</p:attrName>
                                        </p:attrNameLst>
                                      </p:cBhvr>
                                      <p:to>
                                        <p:strVal val="visible"/>
                                      </p:to>
                                    </p:set>
                                    <p:animEffect transition="in" filter="blinds(horizontal)">
                                      <p:cBhvr>
                                        <p:cTn id="36" dur="500"/>
                                        <p:tgtEl>
                                          <p:spTgt spid="284746"/>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284756"/>
                                        </p:tgtEl>
                                        <p:attrNameLst>
                                          <p:attrName>style.visibility</p:attrName>
                                        </p:attrNameLst>
                                      </p:cBhvr>
                                      <p:to>
                                        <p:strVal val="visible"/>
                                      </p:to>
                                    </p:set>
                                    <p:animEffect transition="in" filter="blinds(horizontal)">
                                      <p:cBhvr>
                                        <p:cTn id="39" dur="500"/>
                                        <p:tgtEl>
                                          <p:spTgt spid="284756"/>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284748"/>
                                        </p:tgtEl>
                                        <p:attrNameLst>
                                          <p:attrName>style.visibility</p:attrName>
                                        </p:attrNameLst>
                                      </p:cBhvr>
                                      <p:to>
                                        <p:strVal val="visible"/>
                                      </p:to>
                                    </p:set>
                                    <p:animEffect transition="in" filter="blinds(horizontal)">
                                      <p:cBhvr>
                                        <p:cTn id="44" dur="500"/>
                                        <p:tgtEl>
                                          <p:spTgt spid="284748"/>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284754"/>
                                        </p:tgtEl>
                                        <p:attrNameLst>
                                          <p:attrName>style.visibility</p:attrName>
                                        </p:attrNameLst>
                                      </p:cBhvr>
                                      <p:to>
                                        <p:strVal val="visible"/>
                                      </p:to>
                                    </p:set>
                                    <p:animEffect transition="in" filter="blinds(horizontal)">
                                      <p:cBhvr>
                                        <p:cTn id="47" dur="500"/>
                                        <p:tgtEl>
                                          <p:spTgt spid="28475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84751"/>
                                        </p:tgtEl>
                                        <p:attrNameLst>
                                          <p:attrName>style.visibility</p:attrName>
                                        </p:attrNameLst>
                                      </p:cBhvr>
                                      <p:to>
                                        <p:strVal val="visible"/>
                                      </p:to>
                                    </p:set>
                                    <p:animEffect transition="in" filter="blinds(horizontal)">
                                      <p:cBhvr>
                                        <p:cTn id="52" dur="500"/>
                                        <p:tgtEl>
                                          <p:spTgt spid="284751"/>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284755"/>
                                        </p:tgtEl>
                                        <p:attrNameLst>
                                          <p:attrName>style.visibility</p:attrName>
                                        </p:attrNameLst>
                                      </p:cBhvr>
                                      <p:to>
                                        <p:strVal val="visible"/>
                                      </p:to>
                                    </p:set>
                                    <p:animEffect transition="in" filter="blinds(horizontal)">
                                      <p:cBhvr>
                                        <p:cTn id="55" dur="500"/>
                                        <p:tgtEl>
                                          <p:spTgt spid="284755"/>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284736"/>
                                        </p:tgtEl>
                                        <p:attrNameLst>
                                          <p:attrName>style.visibility</p:attrName>
                                        </p:attrNameLst>
                                      </p:cBhvr>
                                      <p:to>
                                        <p:strVal val="visible"/>
                                      </p:to>
                                    </p:set>
                                    <p:animEffect transition="in" filter="blinds(horizontal)">
                                      <p:cBhvr>
                                        <p:cTn id="60" dur="500"/>
                                        <p:tgtEl>
                                          <p:spTgt spid="2847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736" grpId="0" animBg="1"/>
      <p:bldP spid="284745" grpId="0" animBg="1"/>
      <p:bldP spid="284746" grpId="0" animBg="1"/>
      <p:bldP spid="284747" grpId="0" animBg="1"/>
      <p:bldP spid="284748" grpId="0" animBg="1"/>
      <p:bldP spid="284749" grpId="0" animBg="1"/>
      <p:bldP spid="284751" grpId="0" animBg="1"/>
      <p:bldP spid="284753" grpId="0"/>
      <p:bldP spid="284754" grpId="0"/>
      <p:bldP spid="284755" grpId="0"/>
      <p:bldP spid="284756" grpId="0"/>
      <p:bldP spid="284757" grpId="0"/>
      <p:bldP spid="28475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51" name="Rectangle 7"/>
          <p:cNvSpPr>
            <a:spLocks noChangeArrowheads="1"/>
          </p:cNvSpPr>
          <p:nvPr/>
        </p:nvSpPr>
        <p:spPr bwMode="auto">
          <a:xfrm>
            <a:off x="992188" y="1411288"/>
            <a:ext cx="8281987" cy="4105275"/>
          </a:xfrm>
          <a:prstGeom prst="rect">
            <a:avLst/>
          </a:prstGeom>
          <a:solidFill>
            <a:srgbClr val="C0C0C0"/>
          </a:solidFill>
          <a:ln w="9525" algn="ctr">
            <a:solidFill>
              <a:schemeClr val="tx1"/>
            </a:solidFill>
            <a:miter lim="800000"/>
            <a:headEnd/>
            <a:tailEnd/>
          </a:ln>
          <a:effectLst/>
        </p:spPr>
        <p:txBody>
          <a:bodyPr wrap="none"/>
          <a:lstStyle/>
          <a:p>
            <a:pPr marL="179388" indent="-179388" algn="ctr">
              <a:buFontTx/>
              <a:buNone/>
            </a:pPr>
            <a:r>
              <a:rPr lang="en-US" sz="1200"/>
              <a:t>Strategisches Geschäftsfeld 2:</a:t>
            </a:r>
          </a:p>
        </p:txBody>
      </p:sp>
      <p:sp>
        <p:nvSpPr>
          <p:cNvPr id="262150" name="Rectangle 6"/>
          <p:cNvSpPr>
            <a:spLocks noChangeArrowheads="1"/>
          </p:cNvSpPr>
          <p:nvPr/>
        </p:nvSpPr>
        <p:spPr bwMode="auto">
          <a:xfrm>
            <a:off x="415925" y="1730375"/>
            <a:ext cx="8569325" cy="4518025"/>
          </a:xfrm>
          <a:prstGeom prst="rect">
            <a:avLst/>
          </a:prstGeom>
          <a:solidFill>
            <a:srgbClr val="EAEAEA"/>
          </a:solidFill>
          <a:ln w="9525" algn="ctr">
            <a:solidFill>
              <a:schemeClr val="tx1"/>
            </a:solidFill>
            <a:miter lim="800000"/>
            <a:headEnd/>
            <a:tailEnd/>
          </a:ln>
          <a:effectLst/>
        </p:spPr>
        <p:txBody>
          <a:bodyPr wrap="none"/>
          <a:lstStyle/>
          <a:p>
            <a:pPr marL="179388" indent="-179388" algn="ctr">
              <a:buFontTx/>
              <a:buNone/>
            </a:pPr>
            <a:r>
              <a:rPr lang="en-US" sz="1600"/>
              <a:t>Strategisches Geschäftsfeld 1:</a:t>
            </a:r>
          </a:p>
        </p:txBody>
      </p:sp>
      <p:sp>
        <p:nvSpPr>
          <p:cNvPr id="262146" name="Rectangle 2" descr="20%"/>
          <p:cNvSpPr>
            <a:spLocks noGrp="1" noChangeArrowheads="1"/>
          </p:cNvSpPr>
          <p:nvPr>
            <p:ph type="title"/>
          </p:nvPr>
        </p:nvSpPr>
        <p:spPr>
          <a:xfrm>
            <a:off x="385763" y="338138"/>
            <a:ext cx="9150350" cy="723900"/>
          </a:xfrm>
        </p:spPr>
        <p:txBody>
          <a:bodyPr/>
          <a:lstStyle/>
          <a:p>
            <a:r>
              <a:rPr lang="de-DE"/>
              <a:t>KERNFRAGEN FÜR DIE ANALYSE DES PRODUKT- UND KUNDENPORTFOLIOS</a:t>
            </a:r>
          </a:p>
        </p:txBody>
      </p:sp>
      <p:sp>
        <p:nvSpPr>
          <p:cNvPr id="262147" name="Rectangle 3" descr="20%"/>
          <p:cNvSpPr>
            <a:spLocks noGrp="1" noChangeArrowheads="1"/>
          </p:cNvSpPr>
          <p:nvPr>
            <p:ph type="body" idx="1"/>
          </p:nvPr>
        </p:nvSpPr>
        <p:spPr>
          <a:xfrm>
            <a:off x="2865438" y="2193925"/>
            <a:ext cx="6048375" cy="3971925"/>
          </a:xfrm>
        </p:spPr>
        <p:txBody>
          <a:bodyPr/>
          <a:lstStyle/>
          <a:p>
            <a:pPr marL="304800" indent="-304800">
              <a:buFontTx/>
              <a:buChar char="•"/>
            </a:pPr>
            <a:r>
              <a:rPr lang="de-DE" b="0"/>
              <a:t>Wie viel Umsatz wird mit welchen Produkten erzielt?</a:t>
            </a:r>
          </a:p>
          <a:p>
            <a:pPr marL="304800" indent="-304800">
              <a:buFontTx/>
              <a:buChar char="•"/>
            </a:pPr>
            <a:r>
              <a:rPr lang="de-DE" b="0"/>
              <a:t>Wie profitabel sind die Produkte?</a:t>
            </a:r>
          </a:p>
          <a:p>
            <a:pPr marL="304800" indent="-304800">
              <a:buFontTx/>
              <a:buChar char="•"/>
            </a:pPr>
            <a:r>
              <a:rPr lang="de-DE" b="0"/>
              <a:t>In welchem Stadium des Lebenszyklus befinden sich die Produkte? (Wachstum, Reife, Stagnation, Auslauf?)</a:t>
            </a:r>
          </a:p>
          <a:p>
            <a:pPr marL="304800" indent="-304800">
              <a:buFontTx/>
              <a:buChar char="•"/>
            </a:pPr>
            <a:r>
              <a:rPr lang="de-DE" b="0"/>
              <a:t>Wie stehen die Produkte strategisch im Markt? (Marktwachstum vs. relativer Marktanteil)</a:t>
            </a:r>
          </a:p>
          <a:p>
            <a:pPr marL="304800" indent="-304800">
              <a:buFontTx/>
              <a:buChar char="•"/>
            </a:pPr>
            <a:endParaRPr lang="de-DE" b="0"/>
          </a:p>
          <a:p>
            <a:pPr marL="304800" indent="-304800">
              <a:buFontTx/>
              <a:buChar char="•"/>
            </a:pPr>
            <a:endParaRPr lang="de-DE" b="0"/>
          </a:p>
          <a:p>
            <a:pPr marL="304800" indent="-304800">
              <a:buFontTx/>
              <a:buChar char="•"/>
            </a:pPr>
            <a:r>
              <a:rPr lang="de-DE" b="0"/>
              <a:t>Mit welchen Kunden macht das Unternehmen wie viel Umsatz?</a:t>
            </a:r>
          </a:p>
          <a:p>
            <a:pPr marL="304800" indent="-304800">
              <a:buFontTx/>
              <a:buChar char="•"/>
            </a:pPr>
            <a:r>
              <a:rPr lang="de-DE" b="0"/>
              <a:t>Welche Kunden sind wie profitabel?</a:t>
            </a:r>
          </a:p>
          <a:p>
            <a:pPr marL="304800" indent="-304800">
              <a:buFontTx/>
              <a:buChar char="•"/>
            </a:pPr>
            <a:r>
              <a:rPr lang="de-DE" b="0"/>
              <a:t>Wie hoch ist die Kundenbindung?  </a:t>
            </a:r>
          </a:p>
          <a:p>
            <a:pPr marL="304800" indent="-304800">
              <a:buFontTx/>
              <a:buChar char="•"/>
            </a:pPr>
            <a:endParaRPr lang="de-DE" b="0"/>
          </a:p>
        </p:txBody>
      </p:sp>
      <p:sp>
        <p:nvSpPr>
          <p:cNvPr id="262148" name="AutoShape 4"/>
          <p:cNvSpPr>
            <a:spLocks noChangeArrowheads="1"/>
          </p:cNvSpPr>
          <p:nvPr/>
        </p:nvSpPr>
        <p:spPr bwMode="auto">
          <a:xfrm>
            <a:off x="635000" y="2276475"/>
            <a:ext cx="1654175" cy="1584325"/>
          </a:xfrm>
          <a:prstGeom prst="homePlate">
            <a:avLst>
              <a:gd name="adj" fmla="val 20012"/>
            </a:avLst>
          </a:prstGeom>
          <a:solidFill>
            <a:srgbClr val="C0C0C0"/>
          </a:solidFill>
          <a:ln w="9525" algn="ctr">
            <a:solidFill>
              <a:schemeClr val="tx1"/>
            </a:solidFill>
            <a:miter lim="800000"/>
            <a:headEnd/>
            <a:tailEnd/>
          </a:ln>
          <a:effectLst/>
        </p:spPr>
        <p:txBody>
          <a:bodyPr anchor="ctr"/>
          <a:lstStyle/>
          <a:p>
            <a:pPr algn="ctr">
              <a:buFontTx/>
              <a:buNone/>
            </a:pPr>
            <a:r>
              <a:rPr lang="de-DE"/>
              <a:t>Analyse des Produkt-Portfolios</a:t>
            </a:r>
          </a:p>
        </p:txBody>
      </p:sp>
      <p:sp>
        <p:nvSpPr>
          <p:cNvPr id="262149" name="AutoShape 5"/>
          <p:cNvSpPr>
            <a:spLocks noChangeArrowheads="1"/>
          </p:cNvSpPr>
          <p:nvPr/>
        </p:nvSpPr>
        <p:spPr bwMode="auto">
          <a:xfrm>
            <a:off x="635000" y="4437063"/>
            <a:ext cx="1654175" cy="1584325"/>
          </a:xfrm>
          <a:prstGeom prst="homePlate">
            <a:avLst>
              <a:gd name="adj" fmla="val 20012"/>
            </a:avLst>
          </a:prstGeom>
          <a:solidFill>
            <a:srgbClr val="C0C0C0"/>
          </a:solidFill>
          <a:ln w="9525" algn="ctr">
            <a:solidFill>
              <a:schemeClr val="tx1"/>
            </a:solidFill>
            <a:miter lim="800000"/>
            <a:headEnd/>
            <a:tailEnd/>
          </a:ln>
          <a:effectLst/>
        </p:spPr>
        <p:txBody>
          <a:bodyPr anchor="ctr"/>
          <a:lstStyle/>
          <a:p>
            <a:pPr algn="ctr">
              <a:buFontTx/>
              <a:buNone/>
            </a:pPr>
            <a:r>
              <a:rPr lang="de-DE"/>
              <a:t>Analyse des Kunden-Portfolios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2150"/>
                                        </p:tgtEl>
                                        <p:attrNameLst>
                                          <p:attrName>style.visibility</p:attrName>
                                        </p:attrNameLst>
                                      </p:cBhvr>
                                      <p:to>
                                        <p:strVal val="visible"/>
                                      </p:to>
                                    </p:set>
                                    <p:animEffect transition="in" filter="blinds(horizontal)">
                                      <p:cBhvr>
                                        <p:cTn id="7" dur="500"/>
                                        <p:tgtEl>
                                          <p:spTgt spid="26215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62147">
                                            <p:txEl>
                                              <p:pRg st="0" end="0"/>
                                            </p:txEl>
                                          </p:spTgt>
                                        </p:tgtEl>
                                        <p:attrNameLst>
                                          <p:attrName>style.visibility</p:attrName>
                                        </p:attrNameLst>
                                      </p:cBhvr>
                                      <p:to>
                                        <p:strVal val="visible"/>
                                      </p:to>
                                    </p:set>
                                    <p:animEffect transition="in" filter="blinds(horizontal)">
                                      <p:cBhvr>
                                        <p:cTn id="10" dur="500"/>
                                        <p:tgtEl>
                                          <p:spTgt spid="26214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62147">
                                            <p:txEl>
                                              <p:pRg st="1" end="1"/>
                                            </p:txEl>
                                          </p:spTgt>
                                        </p:tgtEl>
                                        <p:attrNameLst>
                                          <p:attrName>style.visibility</p:attrName>
                                        </p:attrNameLst>
                                      </p:cBhvr>
                                      <p:to>
                                        <p:strVal val="visible"/>
                                      </p:to>
                                    </p:set>
                                    <p:animEffect transition="in" filter="blinds(horizontal)">
                                      <p:cBhvr>
                                        <p:cTn id="15" dur="500"/>
                                        <p:tgtEl>
                                          <p:spTgt spid="26214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62147">
                                            <p:txEl>
                                              <p:pRg st="2" end="2"/>
                                            </p:txEl>
                                          </p:spTgt>
                                        </p:tgtEl>
                                        <p:attrNameLst>
                                          <p:attrName>style.visibility</p:attrName>
                                        </p:attrNameLst>
                                      </p:cBhvr>
                                      <p:to>
                                        <p:strVal val="visible"/>
                                      </p:to>
                                    </p:set>
                                    <p:animEffect transition="in" filter="blinds(horizontal)">
                                      <p:cBhvr>
                                        <p:cTn id="20" dur="500"/>
                                        <p:tgtEl>
                                          <p:spTgt spid="26214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262147">
                                            <p:txEl>
                                              <p:pRg st="3" end="3"/>
                                            </p:txEl>
                                          </p:spTgt>
                                        </p:tgtEl>
                                        <p:attrNameLst>
                                          <p:attrName>style.visibility</p:attrName>
                                        </p:attrNameLst>
                                      </p:cBhvr>
                                      <p:to>
                                        <p:strVal val="visible"/>
                                      </p:to>
                                    </p:set>
                                    <p:animEffect transition="in" filter="blinds(horizontal)">
                                      <p:cBhvr>
                                        <p:cTn id="25" dur="500"/>
                                        <p:tgtEl>
                                          <p:spTgt spid="26214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262147">
                                            <p:txEl>
                                              <p:pRg st="6" end="6"/>
                                            </p:txEl>
                                          </p:spTgt>
                                        </p:tgtEl>
                                        <p:attrNameLst>
                                          <p:attrName>style.visibility</p:attrName>
                                        </p:attrNameLst>
                                      </p:cBhvr>
                                      <p:to>
                                        <p:strVal val="visible"/>
                                      </p:to>
                                    </p:set>
                                    <p:animEffect transition="in" filter="blinds(horizontal)">
                                      <p:cBhvr>
                                        <p:cTn id="30" dur="500"/>
                                        <p:tgtEl>
                                          <p:spTgt spid="262147">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62147">
                                            <p:txEl>
                                              <p:pRg st="7" end="7"/>
                                            </p:txEl>
                                          </p:spTgt>
                                        </p:tgtEl>
                                        <p:attrNameLst>
                                          <p:attrName>style.visibility</p:attrName>
                                        </p:attrNameLst>
                                      </p:cBhvr>
                                      <p:to>
                                        <p:strVal val="visible"/>
                                      </p:to>
                                    </p:set>
                                    <p:animEffect transition="in" filter="blinds(horizontal)">
                                      <p:cBhvr>
                                        <p:cTn id="35" dur="500"/>
                                        <p:tgtEl>
                                          <p:spTgt spid="262147">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262147">
                                            <p:txEl>
                                              <p:pRg st="8" end="8"/>
                                            </p:txEl>
                                          </p:spTgt>
                                        </p:tgtEl>
                                        <p:attrNameLst>
                                          <p:attrName>style.visibility</p:attrName>
                                        </p:attrNameLst>
                                      </p:cBhvr>
                                      <p:to>
                                        <p:strVal val="visible"/>
                                      </p:to>
                                    </p:set>
                                    <p:animEffect transition="in" filter="blinds(horizontal)">
                                      <p:cBhvr>
                                        <p:cTn id="40" dur="500"/>
                                        <p:tgtEl>
                                          <p:spTgt spid="262147">
                                            <p:txEl>
                                              <p:pRg st="8" end="8"/>
                                            </p:txEl>
                                          </p:spTgt>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262148"/>
                                        </p:tgtEl>
                                        <p:attrNameLst>
                                          <p:attrName>style.visibility</p:attrName>
                                        </p:attrNameLst>
                                      </p:cBhvr>
                                      <p:to>
                                        <p:strVal val="visible"/>
                                      </p:to>
                                    </p:set>
                                    <p:animEffect transition="in" filter="blinds(horizontal)">
                                      <p:cBhvr>
                                        <p:cTn id="43" dur="500"/>
                                        <p:tgtEl>
                                          <p:spTgt spid="262148"/>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262149"/>
                                        </p:tgtEl>
                                        <p:attrNameLst>
                                          <p:attrName>style.visibility</p:attrName>
                                        </p:attrNameLst>
                                      </p:cBhvr>
                                      <p:to>
                                        <p:strVal val="visible"/>
                                      </p:to>
                                    </p:set>
                                    <p:animEffect transition="in" filter="blinds(horizontal)">
                                      <p:cBhvr>
                                        <p:cTn id="46" dur="500"/>
                                        <p:tgtEl>
                                          <p:spTgt spid="262149"/>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262151"/>
                                        </p:tgtEl>
                                        <p:attrNameLst>
                                          <p:attrName>style.visibility</p:attrName>
                                        </p:attrNameLst>
                                      </p:cBhvr>
                                      <p:to>
                                        <p:strVal val="visible"/>
                                      </p:to>
                                    </p:set>
                                    <p:animEffect transition="in" filter="blinds(horizontal)">
                                      <p:cBhvr>
                                        <p:cTn id="51" dur="500"/>
                                        <p:tgtEl>
                                          <p:spTgt spid="262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51" grpId="0" animBg="1"/>
      <p:bldP spid="262150" grpId="0" animBg="1"/>
      <p:bldP spid="262147" grpId="0" build="p"/>
      <p:bldP spid="262148" grpId="0" animBg="1"/>
      <p:bldP spid="262149"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02" name="Rectangle 2" descr="20%"/>
          <p:cNvSpPr>
            <a:spLocks noGrp="1" noChangeArrowheads="1"/>
          </p:cNvSpPr>
          <p:nvPr>
            <p:ph type="title"/>
          </p:nvPr>
        </p:nvSpPr>
        <p:spPr>
          <a:xfrm>
            <a:off x="385763" y="338138"/>
            <a:ext cx="9150350" cy="998537"/>
          </a:xfrm>
        </p:spPr>
        <p:txBody>
          <a:bodyPr/>
          <a:lstStyle/>
          <a:p>
            <a:r>
              <a:rPr lang="de-DE"/>
              <a:t>TEMPLATE FÜR DIE ERFASSUNG VON FORSCHUNGS- UND ENTWICKLUNGSPROJEKTEN</a:t>
            </a:r>
            <a:br>
              <a:rPr lang="de-DE"/>
            </a:br>
            <a:r>
              <a:rPr lang="de-DE" sz="1800"/>
              <a:t>Beispiel</a:t>
            </a:r>
          </a:p>
        </p:txBody>
      </p:sp>
      <p:graphicFrame>
        <p:nvGraphicFramePr>
          <p:cNvPr id="256089" name="Group 89"/>
          <p:cNvGraphicFramePr>
            <a:graphicFrameLocks noGrp="1"/>
          </p:cNvGraphicFramePr>
          <p:nvPr>
            <p:ph idx="1"/>
          </p:nvPr>
        </p:nvGraphicFramePr>
        <p:xfrm>
          <a:off x="738188" y="1576388"/>
          <a:ext cx="8502650" cy="3477452"/>
        </p:xfrm>
        <a:graphic>
          <a:graphicData uri="http://schemas.openxmlformats.org/drawingml/2006/table">
            <a:tbl>
              <a:tblPr/>
              <a:tblGrid>
                <a:gridCol w="1223962"/>
                <a:gridCol w="1477963"/>
                <a:gridCol w="1773237"/>
                <a:gridCol w="1893888"/>
                <a:gridCol w="2133600"/>
              </a:tblGrid>
              <a:tr h="541338">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dirty="0" smtClean="0">
                          <a:ln>
                            <a:noFill/>
                          </a:ln>
                          <a:solidFill>
                            <a:schemeClr val="tx1"/>
                          </a:solidFill>
                          <a:effectLst/>
                          <a:latin typeface="Arial" charset="0"/>
                        </a:rPr>
                        <a:t>Projekt</a:t>
                      </a:r>
                    </a:p>
                    <a:p>
                      <a:pPr marL="0" marR="0" lvl="0" indent="0" algn="ctr" defTabSz="914400" rtl="0" eaLnBrk="0" fontAlgn="base" latinLnBrk="0" hangingPunct="0">
                        <a:lnSpc>
                          <a:spcPct val="97000"/>
                        </a:lnSpc>
                        <a:spcBef>
                          <a:spcPct val="39000"/>
                        </a:spcBef>
                        <a:spcAft>
                          <a:spcPct val="0"/>
                        </a:spcAft>
                        <a:buClrTx/>
                        <a:buSzTx/>
                        <a:buFontTx/>
                        <a:buNone/>
                        <a:tabLst/>
                      </a:pPr>
                      <a:endParaRPr kumimoji="0" lang="de-DE" sz="14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Entwicklungs-kosten</a:t>
                      </a:r>
                    </a:p>
                    <a:p>
                      <a:pPr marL="0" marR="0" lvl="0" indent="0" algn="ctr"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(Mio. Euro)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Verbleibende Entwicklungszeit </a:t>
                      </a:r>
                    </a:p>
                    <a:p>
                      <a:pPr marL="0" marR="0" lvl="0" indent="0" algn="ctr"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(Monate)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Erfolgs-wahrscheinlichkeit</a:t>
                      </a:r>
                    </a:p>
                    <a:p>
                      <a:pPr marL="0" marR="0" lvl="0" indent="0" algn="ctr"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Potenzieller Markt</a:t>
                      </a:r>
                    </a:p>
                    <a:p>
                      <a:pPr marL="0" marR="0" lvl="0" indent="0" algn="ctr" defTabSz="914400" rtl="0" eaLnBrk="0" fontAlgn="base" latinLnBrk="0" hangingPunct="0">
                        <a:lnSpc>
                          <a:spcPct val="97000"/>
                        </a:lnSpc>
                        <a:spcBef>
                          <a:spcPct val="39000"/>
                        </a:spcBef>
                        <a:spcAft>
                          <a:spcPct val="0"/>
                        </a:spcAft>
                        <a:buClrTx/>
                        <a:buSzTx/>
                        <a:buFontTx/>
                        <a:buNone/>
                        <a:tabLst/>
                      </a:pPr>
                      <a:endParaRPr kumimoji="0" lang="de-DE" sz="1400" b="1" i="0" u="none" strike="noStrike" cap="none" normalizeH="0" baseline="0" smtClean="0">
                        <a:ln>
                          <a:noFill/>
                        </a:ln>
                        <a:solidFill>
                          <a:schemeClr val="tx1"/>
                        </a:solidFill>
                        <a:effectLst/>
                        <a:latin typeface="Arial" charset="0"/>
                      </a:endParaRPr>
                    </a:p>
                    <a:p>
                      <a:pPr marL="0" marR="0" lvl="0" indent="0" algn="ctr"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(Mio. Euro)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514350">
                <a:tc>
                  <a:txBody>
                    <a:bodyPr/>
                    <a:lstStyle/>
                    <a:p>
                      <a:pPr marL="0" marR="0" lvl="0" indent="0" algn="l"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E-Paper</a:t>
                      </a:r>
                    </a:p>
                    <a:p>
                      <a:pPr marL="0" marR="0" lvl="0" indent="0" algn="l" defTabSz="914400" rtl="0" eaLnBrk="0" fontAlgn="base" latinLnBrk="0" hangingPunct="0">
                        <a:lnSpc>
                          <a:spcPct val="97000"/>
                        </a:lnSpc>
                        <a:spcBef>
                          <a:spcPct val="39000"/>
                        </a:spcBef>
                        <a:spcAft>
                          <a:spcPct val="0"/>
                        </a:spcAft>
                        <a:buClrTx/>
                        <a:buSzTx/>
                        <a:buFontTx/>
                        <a:buNone/>
                        <a:tabLst/>
                      </a:pPr>
                      <a:endParaRPr kumimoji="0" lang="de-DE" sz="14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12.5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12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250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dirty="0" smtClean="0">
                          <a:ln>
                            <a:noFill/>
                          </a:ln>
                          <a:solidFill>
                            <a:schemeClr val="tx1"/>
                          </a:solidFill>
                          <a:effectLst/>
                          <a:latin typeface="Arial" charset="0"/>
                        </a:rPr>
                        <a:t>Ultra-dünne Batterien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7.8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180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650">
                <a:tc>
                  <a:txBody>
                    <a:bodyPr/>
                    <a:lstStyle/>
                    <a:p>
                      <a:pPr marL="0" marR="0" lvl="0" indent="0" algn="l"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CT Software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87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endParaRPr kumimoji="0" lang="de-DE"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endParaRPr kumimoji="0" lang="de-DE"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endParaRPr kumimoji="0" lang="de-DE"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endParaRPr kumimoji="0" lang="de-DE"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0" fontAlgn="base" latinLnBrk="0" hangingPunct="0">
                        <a:lnSpc>
                          <a:spcPct val="97000"/>
                        </a:lnSpc>
                        <a:spcBef>
                          <a:spcPct val="3900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Projekt 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endParaRPr kumimoji="0" lang="de-DE"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endParaRPr kumimoji="0" lang="de-DE"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endParaRPr kumimoji="0" lang="de-DE"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7000"/>
                        </a:lnSpc>
                        <a:spcBef>
                          <a:spcPct val="39000"/>
                        </a:spcBef>
                        <a:spcAft>
                          <a:spcPct val="0"/>
                        </a:spcAft>
                        <a:buClrTx/>
                        <a:buSzTx/>
                        <a:buFontTx/>
                        <a:buNone/>
                        <a:tabLst/>
                      </a:pPr>
                      <a:endParaRPr kumimoji="0" lang="de-DE"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6088" name="Rectangle 88"/>
          <p:cNvSpPr>
            <a:spLocks noChangeArrowheads="1"/>
          </p:cNvSpPr>
          <p:nvPr/>
        </p:nvSpPr>
        <p:spPr bwMode="auto">
          <a:xfrm>
            <a:off x="704850" y="5445125"/>
            <a:ext cx="8569325" cy="647700"/>
          </a:xfrm>
          <a:prstGeom prst="rect">
            <a:avLst/>
          </a:prstGeom>
          <a:solidFill>
            <a:srgbClr val="C0C0C0"/>
          </a:solidFill>
          <a:ln w="9525" algn="ctr">
            <a:solidFill>
              <a:schemeClr val="tx1"/>
            </a:solidFill>
            <a:miter lim="800000"/>
            <a:headEnd/>
            <a:tailEnd/>
          </a:ln>
          <a:effectLst/>
        </p:spPr>
        <p:txBody>
          <a:bodyPr anchor="ctr"/>
          <a:lstStyle/>
          <a:p>
            <a:pPr marL="179388" indent="-179388" algn="ctr">
              <a:buFontTx/>
              <a:buNone/>
            </a:pPr>
            <a:r>
              <a:rPr lang="de-DE"/>
              <a:t>Die Informationen sollten in regelmäßigen Abständen abgefragt werden – auf jeden Fall vor einer Strategie-Klausur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6089"/>
                                        </p:tgtEl>
                                        <p:attrNameLst>
                                          <p:attrName>style.visibility</p:attrName>
                                        </p:attrNameLst>
                                      </p:cBhvr>
                                      <p:to>
                                        <p:strVal val="visible"/>
                                      </p:to>
                                    </p:set>
                                    <p:animEffect transition="in" filter="blinds(horizontal)">
                                      <p:cBhvr>
                                        <p:cTn id="7" dur="500"/>
                                        <p:tgtEl>
                                          <p:spTgt spid="25608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6088"/>
                                        </p:tgtEl>
                                        <p:attrNameLst>
                                          <p:attrName>style.visibility</p:attrName>
                                        </p:attrNameLst>
                                      </p:cBhvr>
                                      <p:to>
                                        <p:strVal val="visible"/>
                                      </p:to>
                                    </p:set>
                                    <p:animEffect transition="in" filter="blinds(horizontal)">
                                      <p:cBhvr>
                                        <p:cTn id="12" dur="500"/>
                                        <p:tgtEl>
                                          <p:spTgt spid="2560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88"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descr="20%"/>
          <p:cNvSpPr>
            <a:spLocks noGrp="1" noChangeArrowheads="1"/>
          </p:cNvSpPr>
          <p:nvPr>
            <p:ph type="title"/>
          </p:nvPr>
        </p:nvSpPr>
        <p:spPr>
          <a:xfrm>
            <a:off x="385763" y="198438"/>
            <a:ext cx="9150350" cy="998537"/>
          </a:xfrm>
        </p:spPr>
        <p:txBody>
          <a:bodyPr/>
          <a:lstStyle/>
          <a:p>
            <a:r>
              <a:rPr lang="de-DE"/>
              <a:t>VISUALISIERUNG DES FORSCHUNGS- UND </a:t>
            </a:r>
            <a:br>
              <a:rPr lang="de-DE"/>
            </a:br>
            <a:r>
              <a:rPr lang="de-DE"/>
              <a:t>ENTWICKLUNGS-PORTFOLIOS</a:t>
            </a:r>
            <a:br>
              <a:rPr lang="de-DE"/>
            </a:br>
            <a:r>
              <a:rPr lang="de-DE" sz="1800"/>
              <a:t>Potenzial vs. Erfolgswahrscheinlichkeit</a:t>
            </a:r>
          </a:p>
        </p:txBody>
      </p:sp>
      <p:sp>
        <p:nvSpPr>
          <p:cNvPr id="229395" name="Rectangle 19"/>
          <p:cNvSpPr>
            <a:spLocks noChangeArrowheads="1"/>
          </p:cNvSpPr>
          <p:nvPr/>
        </p:nvSpPr>
        <p:spPr bwMode="auto">
          <a:xfrm>
            <a:off x="2071688" y="1557338"/>
            <a:ext cx="2736850" cy="2016125"/>
          </a:xfrm>
          <a:prstGeom prst="rect">
            <a:avLst/>
          </a:prstGeom>
          <a:solidFill>
            <a:schemeClr val="bg1"/>
          </a:solidFill>
          <a:ln w="9525" algn="ctr">
            <a:solidFill>
              <a:schemeClr val="tx1"/>
            </a:solidFill>
            <a:miter lim="800000"/>
            <a:headEnd/>
            <a:tailEnd/>
          </a:ln>
          <a:effectLst/>
        </p:spPr>
        <p:txBody>
          <a:bodyPr wrap="none" anchor="ctr"/>
          <a:lstStyle/>
          <a:p>
            <a:endParaRPr lang="de-DE"/>
          </a:p>
        </p:txBody>
      </p:sp>
      <p:sp>
        <p:nvSpPr>
          <p:cNvPr id="229396" name="Rectangle 20"/>
          <p:cNvSpPr>
            <a:spLocks noChangeArrowheads="1"/>
          </p:cNvSpPr>
          <p:nvPr/>
        </p:nvSpPr>
        <p:spPr bwMode="auto">
          <a:xfrm>
            <a:off x="4808538" y="1557338"/>
            <a:ext cx="2736850" cy="2016125"/>
          </a:xfrm>
          <a:prstGeom prst="rect">
            <a:avLst/>
          </a:prstGeom>
          <a:solidFill>
            <a:srgbClr val="99CC00"/>
          </a:solidFill>
          <a:ln w="9525" algn="ctr">
            <a:solidFill>
              <a:schemeClr val="tx1"/>
            </a:solidFill>
            <a:miter lim="800000"/>
            <a:headEnd/>
            <a:tailEnd/>
          </a:ln>
          <a:effectLst/>
        </p:spPr>
        <p:txBody>
          <a:bodyPr wrap="none" anchor="ctr"/>
          <a:lstStyle/>
          <a:p>
            <a:endParaRPr lang="de-DE"/>
          </a:p>
        </p:txBody>
      </p:sp>
      <p:sp>
        <p:nvSpPr>
          <p:cNvPr id="229397" name="Rectangle 21"/>
          <p:cNvSpPr>
            <a:spLocks noChangeArrowheads="1"/>
          </p:cNvSpPr>
          <p:nvPr/>
        </p:nvSpPr>
        <p:spPr bwMode="auto">
          <a:xfrm>
            <a:off x="2071688" y="3573463"/>
            <a:ext cx="2736850" cy="2016125"/>
          </a:xfrm>
          <a:prstGeom prst="rect">
            <a:avLst/>
          </a:prstGeom>
          <a:solidFill>
            <a:srgbClr val="FF6600"/>
          </a:solidFill>
          <a:ln w="9525" algn="ctr">
            <a:solidFill>
              <a:schemeClr val="tx1"/>
            </a:solidFill>
            <a:miter lim="800000"/>
            <a:headEnd/>
            <a:tailEnd/>
          </a:ln>
          <a:effectLst/>
        </p:spPr>
        <p:txBody>
          <a:bodyPr wrap="none" anchor="ctr"/>
          <a:lstStyle/>
          <a:p>
            <a:endParaRPr lang="de-DE"/>
          </a:p>
        </p:txBody>
      </p:sp>
      <p:sp>
        <p:nvSpPr>
          <p:cNvPr id="229398" name="Rectangle 22"/>
          <p:cNvSpPr>
            <a:spLocks noChangeArrowheads="1"/>
          </p:cNvSpPr>
          <p:nvPr/>
        </p:nvSpPr>
        <p:spPr bwMode="auto">
          <a:xfrm>
            <a:off x="4808538" y="3573463"/>
            <a:ext cx="2736850" cy="2016125"/>
          </a:xfrm>
          <a:prstGeom prst="rect">
            <a:avLst/>
          </a:prstGeom>
          <a:solidFill>
            <a:schemeClr val="bg1"/>
          </a:solidFill>
          <a:ln w="9525" algn="ctr">
            <a:solidFill>
              <a:schemeClr val="tx1"/>
            </a:solidFill>
            <a:miter lim="800000"/>
            <a:headEnd/>
            <a:tailEnd/>
          </a:ln>
          <a:effectLst/>
        </p:spPr>
        <p:txBody>
          <a:bodyPr wrap="none" anchor="ctr"/>
          <a:lstStyle/>
          <a:p>
            <a:endParaRPr lang="de-DE"/>
          </a:p>
        </p:txBody>
      </p:sp>
      <p:sp>
        <p:nvSpPr>
          <p:cNvPr id="229399" name="Line 23"/>
          <p:cNvSpPr>
            <a:spLocks noChangeShapeType="1"/>
          </p:cNvSpPr>
          <p:nvPr/>
        </p:nvSpPr>
        <p:spPr bwMode="auto">
          <a:xfrm>
            <a:off x="4808538" y="4292600"/>
            <a:ext cx="0" cy="1392238"/>
          </a:xfrm>
          <a:prstGeom prst="line">
            <a:avLst/>
          </a:prstGeom>
          <a:noFill/>
          <a:ln w="9525">
            <a:solidFill>
              <a:schemeClr val="tx1"/>
            </a:solidFill>
            <a:round/>
            <a:headEnd/>
            <a:tailEnd/>
          </a:ln>
          <a:effectLst/>
        </p:spPr>
        <p:txBody>
          <a:bodyPr/>
          <a:lstStyle/>
          <a:p>
            <a:endParaRPr lang="de-DE"/>
          </a:p>
        </p:txBody>
      </p:sp>
      <p:sp>
        <p:nvSpPr>
          <p:cNvPr id="229400" name="Line 24"/>
          <p:cNvSpPr>
            <a:spLocks noChangeShapeType="1"/>
          </p:cNvSpPr>
          <p:nvPr/>
        </p:nvSpPr>
        <p:spPr bwMode="auto">
          <a:xfrm flipH="1" flipV="1">
            <a:off x="1962150" y="3573463"/>
            <a:ext cx="3529013" cy="1587"/>
          </a:xfrm>
          <a:prstGeom prst="line">
            <a:avLst/>
          </a:prstGeom>
          <a:noFill/>
          <a:ln w="9525">
            <a:solidFill>
              <a:schemeClr val="tx1"/>
            </a:solidFill>
            <a:round/>
            <a:headEnd/>
            <a:tailEnd/>
          </a:ln>
          <a:effectLst/>
        </p:spPr>
        <p:txBody>
          <a:bodyPr/>
          <a:lstStyle/>
          <a:p>
            <a:endParaRPr lang="de-DE"/>
          </a:p>
        </p:txBody>
      </p:sp>
      <p:sp>
        <p:nvSpPr>
          <p:cNvPr id="229403" name="Oval 27"/>
          <p:cNvSpPr>
            <a:spLocks noChangeArrowheads="1"/>
          </p:cNvSpPr>
          <p:nvPr/>
        </p:nvSpPr>
        <p:spPr bwMode="auto">
          <a:xfrm>
            <a:off x="209550" y="3251200"/>
            <a:ext cx="1322388" cy="646113"/>
          </a:xfrm>
          <a:prstGeom prst="ellipse">
            <a:avLst/>
          </a:prstGeom>
          <a:solidFill>
            <a:srgbClr val="DDDDDD"/>
          </a:solidFill>
          <a:ln w="9525" algn="ctr">
            <a:solidFill>
              <a:schemeClr val="tx1"/>
            </a:solidFill>
            <a:round/>
            <a:headEnd/>
            <a:tailEnd/>
          </a:ln>
          <a:effectLst/>
        </p:spPr>
        <p:txBody>
          <a:bodyPr wrap="none" anchor="ctr"/>
          <a:lstStyle/>
          <a:p>
            <a:pPr marL="179388" indent="-179388" algn="ctr">
              <a:buFontTx/>
              <a:buNone/>
            </a:pPr>
            <a:r>
              <a:rPr lang="de-DE" sz="1200"/>
              <a:t>Potenzieller </a:t>
            </a:r>
          </a:p>
          <a:p>
            <a:pPr marL="179388" indent="-179388" algn="ctr">
              <a:buFontTx/>
              <a:buNone/>
            </a:pPr>
            <a:r>
              <a:rPr lang="de-DE" sz="1200"/>
              <a:t>Markt</a:t>
            </a:r>
          </a:p>
        </p:txBody>
      </p:sp>
      <p:sp>
        <p:nvSpPr>
          <p:cNvPr id="229405" name="Oval 29"/>
          <p:cNvSpPr>
            <a:spLocks noChangeArrowheads="1"/>
          </p:cNvSpPr>
          <p:nvPr/>
        </p:nvSpPr>
        <p:spPr bwMode="auto">
          <a:xfrm>
            <a:off x="3297238" y="4365625"/>
            <a:ext cx="503237" cy="503238"/>
          </a:xfrm>
          <a:prstGeom prst="ellipse">
            <a:avLst/>
          </a:prstGeom>
          <a:solidFill>
            <a:srgbClr val="969696"/>
          </a:solidFill>
          <a:ln w="9525" algn="ctr">
            <a:solidFill>
              <a:schemeClr val="tx1"/>
            </a:solidFill>
            <a:round/>
            <a:headEnd/>
            <a:tailEnd/>
          </a:ln>
          <a:effectLst/>
        </p:spPr>
        <p:txBody>
          <a:bodyPr wrap="none" anchor="ctr"/>
          <a:lstStyle/>
          <a:p>
            <a:endParaRPr lang="de-DE"/>
          </a:p>
        </p:txBody>
      </p:sp>
      <p:sp>
        <p:nvSpPr>
          <p:cNvPr id="229406" name="Oval 30"/>
          <p:cNvSpPr>
            <a:spLocks noChangeArrowheads="1"/>
          </p:cNvSpPr>
          <p:nvPr/>
        </p:nvSpPr>
        <p:spPr bwMode="auto">
          <a:xfrm>
            <a:off x="6176963" y="2492375"/>
            <a:ext cx="647700" cy="647700"/>
          </a:xfrm>
          <a:prstGeom prst="ellipse">
            <a:avLst/>
          </a:prstGeom>
          <a:solidFill>
            <a:schemeClr val="bg1"/>
          </a:solidFill>
          <a:ln w="9525" algn="ctr">
            <a:solidFill>
              <a:schemeClr val="tx1"/>
            </a:solidFill>
            <a:round/>
            <a:headEnd/>
            <a:tailEnd/>
          </a:ln>
          <a:effectLst/>
        </p:spPr>
        <p:txBody>
          <a:bodyPr wrap="none" anchor="ctr"/>
          <a:lstStyle/>
          <a:p>
            <a:endParaRPr lang="de-DE"/>
          </a:p>
        </p:txBody>
      </p:sp>
      <p:sp>
        <p:nvSpPr>
          <p:cNvPr id="229407" name="Oval 31"/>
          <p:cNvSpPr>
            <a:spLocks noChangeArrowheads="1"/>
          </p:cNvSpPr>
          <p:nvPr/>
        </p:nvSpPr>
        <p:spPr bwMode="auto">
          <a:xfrm>
            <a:off x="6753225" y="3429000"/>
            <a:ext cx="287338" cy="287338"/>
          </a:xfrm>
          <a:prstGeom prst="ellipse">
            <a:avLst/>
          </a:prstGeom>
          <a:solidFill>
            <a:schemeClr val="bg1"/>
          </a:solidFill>
          <a:ln w="9525" algn="ctr">
            <a:solidFill>
              <a:schemeClr val="tx1"/>
            </a:solidFill>
            <a:round/>
            <a:headEnd/>
            <a:tailEnd/>
          </a:ln>
          <a:effectLst/>
        </p:spPr>
        <p:txBody>
          <a:bodyPr wrap="none" anchor="ctr"/>
          <a:lstStyle/>
          <a:p>
            <a:endParaRPr lang="de-DE"/>
          </a:p>
        </p:txBody>
      </p:sp>
      <p:sp>
        <p:nvSpPr>
          <p:cNvPr id="229408" name="Oval 32"/>
          <p:cNvSpPr>
            <a:spLocks noChangeArrowheads="1"/>
          </p:cNvSpPr>
          <p:nvPr/>
        </p:nvSpPr>
        <p:spPr bwMode="auto">
          <a:xfrm>
            <a:off x="5457825" y="4581525"/>
            <a:ext cx="287338" cy="287338"/>
          </a:xfrm>
          <a:prstGeom prst="ellipse">
            <a:avLst/>
          </a:prstGeom>
          <a:solidFill>
            <a:srgbClr val="969696"/>
          </a:solidFill>
          <a:ln w="9525" algn="ctr">
            <a:solidFill>
              <a:schemeClr val="tx1"/>
            </a:solidFill>
            <a:round/>
            <a:headEnd/>
            <a:tailEnd/>
          </a:ln>
          <a:effectLst/>
        </p:spPr>
        <p:txBody>
          <a:bodyPr wrap="none" anchor="ctr"/>
          <a:lstStyle/>
          <a:p>
            <a:endParaRPr lang="de-DE"/>
          </a:p>
        </p:txBody>
      </p:sp>
      <p:sp>
        <p:nvSpPr>
          <p:cNvPr id="229409" name="Oval 33"/>
          <p:cNvSpPr>
            <a:spLocks noChangeArrowheads="1"/>
          </p:cNvSpPr>
          <p:nvPr/>
        </p:nvSpPr>
        <p:spPr bwMode="auto">
          <a:xfrm>
            <a:off x="3440113" y="2420938"/>
            <a:ext cx="287337" cy="287337"/>
          </a:xfrm>
          <a:prstGeom prst="ellipse">
            <a:avLst/>
          </a:prstGeom>
          <a:solidFill>
            <a:schemeClr val="bg1"/>
          </a:solidFill>
          <a:ln w="9525" algn="ctr">
            <a:solidFill>
              <a:schemeClr val="tx1"/>
            </a:solidFill>
            <a:round/>
            <a:headEnd/>
            <a:tailEnd/>
          </a:ln>
          <a:effectLst/>
        </p:spPr>
        <p:txBody>
          <a:bodyPr wrap="none" anchor="ctr"/>
          <a:lstStyle/>
          <a:p>
            <a:endParaRPr lang="de-DE"/>
          </a:p>
        </p:txBody>
      </p:sp>
      <p:sp>
        <p:nvSpPr>
          <p:cNvPr id="229410" name="Oval 34"/>
          <p:cNvSpPr>
            <a:spLocks noChangeArrowheads="1"/>
          </p:cNvSpPr>
          <p:nvPr/>
        </p:nvSpPr>
        <p:spPr bwMode="auto">
          <a:xfrm>
            <a:off x="4665663" y="2420938"/>
            <a:ext cx="863600" cy="863600"/>
          </a:xfrm>
          <a:prstGeom prst="ellipse">
            <a:avLst/>
          </a:prstGeom>
          <a:solidFill>
            <a:schemeClr val="bg1"/>
          </a:solidFill>
          <a:ln w="9525" algn="ctr">
            <a:solidFill>
              <a:schemeClr val="tx1"/>
            </a:solidFill>
            <a:round/>
            <a:headEnd/>
            <a:tailEnd/>
          </a:ln>
          <a:effectLst/>
        </p:spPr>
        <p:txBody>
          <a:bodyPr wrap="none" anchor="ctr"/>
          <a:lstStyle/>
          <a:p>
            <a:endParaRPr lang="de-DE"/>
          </a:p>
        </p:txBody>
      </p:sp>
      <p:sp>
        <p:nvSpPr>
          <p:cNvPr id="229411" name="Oval 35"/>
          <p:cNvSpPr>
            <a:spLocks noChangeArrowheads="1"/>
          </p:cNvSpPr>
          <p:nvPr/>
        </p:nvSpPr>
        <p:spPr bwMode="auto">
          <a:xfrm>
            <a:off x="7905750" y="2492375"/>
            <a:ext cx="863600" cy="863600"/>
          </a:xfrm>
          <a:prstGeom prst="ellipse">
            <a:avLst/>
          </a:prstGeom>
          <a:solidFill>
            <a:schemeClr val="bg1"/>
          </a:solidFill>
          <a:ln w="9525" algn="ctr">
            <a:solidFill>
              <a:schemeClr val="tx1"/>
            </a:solidFill>
            <a:round/>
            <a:headEnd/>
            <a:tailEnd/>
          </a:ln>
          <a:effectLst/>
        </p:spPr>
        <p:txBody>
          <a:bodyPr wrap="none" anchor="ctr"/>
          <a:lstStyle/>
          <a:p>
            <a:pPr marL="179388" indent="-179388" algn="ctr">
              <a:buFontTx/>
              <a:buNone/>
            </a:pPr>
            <a:endParaRPr lang="de-DE"/>
          </a:p>
        </p:txBody>
      </p:sp>
      <p:sp>
        <p:nvSpPr>
          <p:cNvPr id="229412" name="Oval 36"/>
          <p:cNvSpPr>
            <a:spLocks noChangeArrowheads="1"/>
          </p:cNvSpPr>
          <p:nvPr/>
        </p:nvSpPr>
        <p:spPr bwMode="auto">
          <a:xfrm>
            <a:off x="8175625" y="3571875"/>
            <a:ext cx="503238" cy="503238"/>
          </a:xfrm>
          <a:prstGeom prst="ellipse">
            <a:avLst/>
          </a:prstGeom>
          <a:solidFill>
            <a:schemeClr val="bg1"/>
          </a:solidFill>
          <a:ln w="9525" algn="ctr">
            <a:solidFill>
              <a:schemeClr val="tx1"/>
            </a:solidFill>
            <a:round/>
            <a:headEnd/>
            <a:tailEnd/>
          </a:ln>
          <a:effectLst/>
        </p:spPr>
        <p:txBody>
          <a:bodyPr wrap="none" anchor="ctr"/>
          <a:lstStyle/>
          <a:p>
            <a:pPr marL="179388" indent="-179388" algn="ctr">
              <a:buFontTx/>
              <a:buNone/>
            </a:pPr>
            <a:endParaRPr lang="de-DE"/>
          </a:p>
        </p:txBody>
      </p:sp>
      <p:sp>
        <p:nvSpPr>
          <p:cNvPr id="229413" name="Oval 37"/>
          <p:cNvSpPr>
            <a:spLocks noChangeArrowheads="1"/>
          </p:cNvSpPr>
          <p:nvPr/>
        </p:nvSpPr>
        <p:spPr bwMode="auto">
          <a:xfrm>
            <a:off x="8362950" y="4292600"/>
            <a:ext cx="287338" cy="287338"/>
          </a:xfrm>
          <a:prstGeom prst="ellipse">
            <a:avLst/>
          </a:prstGeom>
          <a:solidFill>
            <a:schemeClr val="bg1"/>
          </a:solidFill>
          <a:ln w="9525" algn="ctr">
            <a:solidFill>
              <a:schemeClr val="tx1"/>
            </a:solidFill>
            <a:round/>
            <a:headEnd/>
            <a:tailEnd/>
          </a:ln>
          <a:effectLst/>
        </p:spPr>
        <p:txBody>
          <a:bodyPr wrap="none" anchor="ctr"/>
          <a:lstStyle/>
          <a:p>
            <a:endParaRPr lang="de-DE"/>
          </a:p>
        </p:txBody>
      </p:sp>
      <p:sp>
        <p:nvSpPr>
          <p:cNvPr id="229414" name="Rectangle 38"/>
          <p:cNvSpPr>
            <a:spLocks noChangeArrowheads="1"/>
          </p:cNvSpPr>
          <p:nvPr/>
        </p:nvSpPr>
        <p:spPr bwMode="auto">
          <a:xfrm>
            <a:off x="4605338" y="5627688"/>
            <a:ext cx="539750" cy="304800"/>
          </a:xfrm>
          <a:prstGeom prst="rect">
            <a:avLst/>
          </a:prstGeom>
          <a:noFill/>
          <a:ln w="9525" algn="ctr">
            <a:noFill/>
            <a:miter lim="800000"/>
            <a:headEnd/>
            <a:tailEnd/>
          </a:ln>
          <a:effectLst/>
        </p:spPr>
        <p:txBody>
          <a:bodyPr wrap="none">
            <a:spAutoFit/>
          </a:bodyPr>
          <a:lstStyle/>
          <a:p>
            <a:pPr marL="179388" indent="-179388">
              <a:buFontTx/>
              <a:buNone/>
            </a:pPr>
            <a:r>
              <a:rPr lang="de-DE"/>
              <a:t>50%</a:t>
            </a:r>
          </a:p>
        </p:txBody>
      </p:sp>
      <p:sp>
        <p:nvSpPr>
          <p:cNvPr id="229415" name="Rectangle 39"/>
          <p:cNvSpPr>
            <a:spLocks noChangeArrowheads="1"/>
          </p:cNvSpPr>
          <p:nvPr/>
        </p:nvSpPr>
        <p:spPr bwMode="auto">
          <a:xfrm>
            <a:off x="1525588" y="3421063"/>
            <a:ext cx="479425" cy="304800"/>
          </a:xfrm>
          <a:prstGeom prst="rect">
            <a:avLst/>
          </a:prstGeom>
          <a:noFill/>
          <a:ln w="9525" algn="ctr">
            <a:noFill/>
            <a:miter lim="800000"/>
            <a:headEnd/>
            <a:tailEnd/>
          </a:ln>
          <a:effectLst/>
        </p:spPr>
        <p:txBody>
          <a:bodyPr wrap="none">
            <a:spAutoFit/>
          </a:bodyPr>
          <a:lstStyle/>
          <a:p>
            <a:pPr marL="179388" indent="-179388">
              <a:buFontTx/>
              <a:buNone/>
            </a:pPr>
            <a:r>
              <a:rPr lang="de-DE"/>
              <a:t>100</a:t>
            </a:r>
          </a:p>
        </p:txBody>
      </p:sp>
      <p:sp>
        <p:nvSpPr>
          <p:cNvPr id="229416" name="Line 40"/>
          <p:cNvSpPr>
            <a:spLocks noChangeShapeType="1"/>
          </p:cNvSpPr>
          <p:nvPr/>
        </p:nvSpPr>
        <p:spPr bwMode="auto">
          <a:xfrm>
            <a:off x="7545388" y="4281488"/>
            <a:ext cx="0" cy="1392237"/>
          </a:xfrm>
          <a:prstGeom prst="line">
            <a:avLst/>
          </a:prstGeom>
          <a:noFill/>
          <a:ln w="9525">
            <a:solidFill>
              <a:schemeClr val="tx1"/>
            </a:solidFill>
            <a:round/>
            <a:headEnd/>
            <a:tailEnd/>
          </a:ln>
          <a:effectLst/>
        </p:spPr>
        <p:txBody>
          <a:bodyPr/>
          <a:lstStyle/>
          <a:p>
            <a:endParaRPr lang="de-DE"/>
          </a:p>
        </p:txBody>
      </p:sp>
      <p:sp>
        <p:nvSpPr>
          <p:cNvPr id="229417" name="Line 41"/>
          <p:cNvSpPr>
            <a:spLocks noChangeShapeType="1"/>
          </p:cNvSpPr>
          <p:nvPr/>
        </p:nvSpPr>
        <p:spPr bwMode="auto">
          <a:xfrm>
            <a:off x="2073275" y="4292600"/>
            <a:ext cx="0" cy="1392238"/>
          </a:xfrm>
          <a:prstGeom prst="line">
            <a:avLst/>
          </a:prstGeom>
          <a:noFill/>
          <a:ln w="9525">
            <a:solidFill>
              <a:schemeClr val="tx1"/>
            </a:solidFill>
            <a:round/>
            <a:headEnd/>
            <a:tailEnd/>
          </a:ln>
          <a:effectLst/>
        </p:spPr>
        <p:txBody>
          <a:bodyPr/>
          <a:lstStyle/>
          <a:p>
            <a:endParaRPr lang="de-DE"/>
          </a:p>
        </p:txBody>
      </p:sp>
      <p:sp>
        <p:nvSpPr>
          <p:cNvPr id="229418" name="Line 42"/>
          <p:cNvSpPr>
            <a:spLocks noChangeShapeType="1"/>
          </p:cNvSpPr>
          <p:nvPr/>
        </p:nvSpPr>
        <p:spPr bwMode="auto">
          <a:xfrm flipH="1" flipV="1">
            <a:off x="1962150" y="1557338"/>
            <a:ext cx="3529013" cy="1587"/>
          </a:xfrm>
          <a:prstGeom prst="line">
            <a:avLst/>
          </a:prstGeom>
          <a:noFill/>
          <a:ln w="9525">
            <a:solidFill>
              <a:schemeClr val="tx1"/>
            </a:solidFill>
            <a:round/>
            <a:headEnd/>
            <a:tailEnd/>
          </a:ln>
          <a:effectLst/>
        </p:spPr>
        <p:txBody>
          <a:bodyPr/>
          <a:lstStyle/>
          <a:p>
            <a:endParaRPr lang="de-DE"/>
          </a:p>
        </p:txBody>
      </p:sp>
      <p:sp>
        <p:nvSpPr>
          <p:cNvPr id="229419" name="Line 43"/>
          <p:cNvSpPr>
            <a:spLocks noChangeShapeType="1"/>
          </p:cNvSpPr>
          <p:nvPr/>
        </p:nvSpPr>
        <p:spPr bwMode="auto">
          <a:xfrm flipH="1" flipV="1">
            <a:off x="1984375" y="5588000"/>
            <a:ext cx="3529013" cy="1588"/>
          </a:xfrm>
          <a:prstGeom prst="line">
            <a:avLst/>
          </a:prstGeom>
          <a:noFill/>
          <a:ln w="9525">
            <a:solidFill>
              <a:schemeClr val="tx1"/>
            </a:solidFill>
            <a:round/>
            <a:headEnd/>
            <a:tailEnd/>
          </a:ln>
          <a:effectLst/>
        </p:spPr>
        <p:txBody>
          <a:bodyPr/>
          <a:lstStyle/>
          <a:p>
            <a:endParaRPr lang="de-DE"/>
          </a:p>
        </p:txBody>
      </p:sp>
      <p:sp>
        <p:nvSpPr>
          <p:cNvPr id="229420" name="Rectangle 44"/>
          <p:cNvSpPr>
            <a:spLocks noChangeArrowheads="1"/>
          </p:cNvSpPr>
          <p:nvPr/>
        </p:nvSpPr>
        <p:spPr bwMode="auto">
          <a:xfrm>
            <a:off x="1530350" y="1404938"/>
            <a:ext cx="479425" cy="304800"/>
          </a:xfrm>
          <a:prstGeom prst="rect">
            <a:avLst/>
          </a:prstGeom>
          <a:noFill/>
          <a:ln w="9525" algn="ctr">
            <a:noFill/>
            <a:miter lim="800000"/>
            <a:headEnd/>
            <a:tailEnd/>
          </a:ln>
          <a:effectLst/>
        </p:spPr>
        <p:txBody>
          <a:bodyPr wrap="none">
            <a:spAutoFit/>
          </a:bodyPr>
          <a:lstStyle/>
          <a:p>
            <a:pPr marL="179388" indent="-179388">
              <a:buFontTx/>
              <a:buNone/>
            </a:pPr>
            <a:r>
              <a:rPr lang="de-DE"/>
              <a:t>200</a:t>
            </a:r>
          </a:p>
        </p:txBody>
      </p:sp>
      <p:sp>
        <p:nvSpPr>
          <p:cNvPr id="229421" name="Rectangle 45"/>
          <p:cNvSpPr>
            <a:spLocks noChangeArrowheads="1"/>
          </p:cNvSpPr>
          <p:nvPr/>
        </p:nvSpPr>
        <p:spPr bwMode="auto">
          <a:xfrm>
            <a:off x="1717675" y="5419725"/>
            <a:ext cx="282575" cy="304800"/>
          </a:xfrm>
          <a:prstGeom prst="rect">
            <a:avLst/>
          </a:prstGeom>
          <a:noFill/>
          <a:ln w="9525" algn="ctr">
            <a:noFill/>
            <a:miter lim="800000"/>
            <a:headEnd/>
            <a:tailEnd/>
          </a:ln>
          <a:effectLst/>
        </p:spPr>
        <p:txBody>
          <a:bodyPr wrap="none">
            <a:spAutoFit/>
          </a:bodyPr>
          <a:lstStyle/>
          <a:p>
            <a:pPr marL="179388" indent="-179388">
              <a:buFontTx/>
              <a:buNone/>
            </a:pPr>
            <a:r>
              <a:rPr lang="de-DE"/>
              <a:t>0</a:t>
            </a:r>
          </a:p>
        </p:txBody>
      </p:sp>
      <p:sp>
        <p:nvSpPr>
          <p:cNvPr id="229422" name="Rectangle 46"/>
          <p:cNvSpPr>
            <a:spLocks noChangeArrowheads="1"/>
          </p:cNvSpPr>
          <p:nvPr/>
        </p:nvSpPr>
        <p:spPr bwMode="auto">
          <a:xfrm>
            <a:off x="1919288" y="5673725"/>
            <a:ext cx="441325" cy="304800"/>
          </a:xfrm>
          <a:prstGeom prst="rect">
            <a:avLst/>
          </a:prstGeom>
          <a:noFill/>
          <a:ln w="9525" algn="ctr">
            <a:noFill/>
            <a:miter lim="800000"/>
            <a:headEnd/>
            <a:tailEnd/>
          </a:ln>
          <a:effectLst/>
        </p:spPr>
        <p:txBody>
          <a:bodyPr wrap="none">
            <a:spAutoFit/>
          </a:bodyPr>
          <a:lstStyle/>
          <a:p>
            <a:pPr marL="179388" indent="-179388">
              <a:buFontTx/>
              <a:buNone/>
            </a:pPr>
            <a:r>
              <a:rPr lang="de-DE"/>
              <a:t>0%</a:t>
            </a:r>
          </a:p>
        </p:txBody>
      </p:sp>
      <p:sp>
        <p:nvSpPr>
          <p:cNvPr id="229423" name="Rectangle 47"/>
          <p:cNvSpPr>
            <a:spLocks noChangeArrowheads="1"/>
          </p:cNvSpPr>
          <p:nvPr/>
        </p:nvSpPr>
        <p:spPr bwMode="auto">
          <a:xfrm>
            <a:off x="7319963" y="5635625"/>
            <a:ext cx="638175" cy="304800"/>
          </a:xfrm>
          <a:prstGeom prst="rect">
            <a:avLst/>
          </a:prstGeom>
          <a:noFill/>
          <a:ln w="9525" algn="ctr">
            <a:noFill/>
            <a:miter lim="800000"/>
            <a:headEnd/>
            <a:tailEnd/>
          </a:ln>
          <a:effectLst/>
        </p:spPr>
        <p:txBody>
          <a:bodyPr wrap="none">
            <a:spAutoFit/>
          </a:bodyPr>
          <a:lstStyle/>
          <a:p>
            <a:pPr marL="179388" indent="-179388">
              <a:buFontTx/>
              <a:buNone/>
            </a:pPr>
            <a:r>
              <a:rPr lang="de-DE"/>
              <a:t>100%</a:t>
            </a:r>
          </a:p>
        </p:txBody>
      </p:sp>
      <p:sp>
        <p:nvSpPr>
          <p:cNvPr id="229424" name="Rectangle 48"/>
          <p:cNvSpPr>
            <a:spLocks noChangeArrowheads="1"/>
          </p:cNvSpPr>
          <p:nvPr/>
        </p:nvSpPr>
        <p:spPr bwMode="auto">
          <a:xfrm>
            <a:off x="8496300" y="4175125"/>
            <a:ext cx="1281113" cy="517525"/>
          </a:xfrm>
          <a:prstGeom prst="rect">
            <a:avLst/>
          </a:prstGeom>
          <a:noFill/>
          <a:ln w="9525" algn="ctr">
            <a:noFill/>
            <a:miter lim="800000"/>
            <a:headEnd/>
            <a:tailEnd/>
          </a:ln>
          <a:effectLst/>
        </p:spPr>
        <p:txBody>
          <a:bodyPr>
            <a:spAutoFit/>
          </a:bodyPr>
          <a:lstStyle/>
          <a:p>
            <a:pPr marL="179388" indent="-179388" algn="ctr">
              <a:buFontTx/>
              <a:buNone/>
            </a:pPr>
            <a:r>
              <a:rPr lang="de-DE"/>
              <a:t>1-5 </a:t>
            </a:r>
          </a:p>
          <a:p>
            <a:pPr marL="179388" indent="-179388" algn="ctr">
              <a:buFontTx/>
              <a:buNone/>
            </a:pPr>
            <a:r>
              <a:rPr lang="de-DE"/>
              <a:t>Mio.</a:t>
            </a:r>
          </a:p>
        </p:txBody>
      </p:sp>
      <p:sp>
        <p:nvSpPr>
          <p:cNvPr id="229425" name="Rectangle 49"/>
          <p:cNvSpPr>
            <a:spLocks noChangeArrowheads="1"/>
          </p:cNvSpPr>
          <p:nvPr/>
        </p:nvSpPr>
        <p:spPr bwMode="auto">
          <a:xfrm>
            <a:off x="8769350" y="3573463"/>
            <a:ext cx="747713" cy="517525"/>
          </a:xfrm>
          <a:prstGeom prst="rect">
            <a:avLst/>
          </a:prstGeom>
          <a:noFill/>
          <a:ln w="9525" algn="ctr">
            <a:noFill/>
            <a:miter lim="800000"/>
            <a:headEnd/>
            <a:tailEnd/>
          </a:ln>
          <a:effectLst/>
        </p:spPr>
        <p:txBody>
          <a:bodyPr>
            <a:spAutoFit/>
          </a:bodyPr>
          <a:lstStyle/>
          <a:p>
            <a:pPr marL="179388" indent="-179388" algn="ctr">
              <a:buFontTx/>
              <a:buNone/>
            </a:pPr>
            <a:r>
              <a:rPr lang="de-DE"/>
              <a:t>5-10 </a:t>
            </a:r>
          </a:p>
          <a:p>
            <a:pPr marL="179388" indent="-179388" algn="ctr">
              <a:buFontTx/>
              <a:buNone/>
            </a:pPr>
            <a:r>
              <a:rPr lang="de-DE"/>
              <a:t>Mio.</a:t>
            </a:r>
          </a:p>
        </p:txBody>
      </p:sp>
      <p:sp>
        <p:nvSpPr>
          <p:cNvPr id="229434" name="Oval 58"/>
          <p:cNvSpPr>
            <a:spLocks noChangeArrowheads="1"/>
          </p:cNvSpPr>
          <p:nvPr/>
        </p:nvSpPr>
        <p:spPr bwMode="auto">
          <a:xfrm>
            <a:off x="3686175" y="5978525"/>
            <a:ext cx="2246313" cy="358775"/>
          </a:xfrm>
          <a:prstGeom prst="ellipse">
            <a:avLst/>
          </a:prstGeom>
          <a:solidFill>
            <a:srgbClr val="DDDDDD"/>
          </a:solidFill>
          <a:ln w="9525" algn="ctr">
            <a:solidFill>
              <a:schemeClr val="tx1"/>
            </a:solidFill>
            <a:round/>
            <a:headEnd/>
            <a:tailEnd/>
          </a:ln>
          <a:effectLst/>
        </p:spPr>
        <p:txBody>
          <a:bodyPr wrap="none" anchor="ctr"/>
          <a:lstStyle/>
          <a:p>
            <a:pPr marL="179388" indent="-179388" algn="ctr">
              <a:buFontTx/>
              <a:buNone/>
            </a:pPr>
            <a:r>
              <a:rPr lang="de-DE" sz="1200"/>
              <a:t>Erfolgswahrscheinlichkeit</a:t>
            </a:r>
          </a:p>
        </p:txBody>
      </p:sp>
      <p:sp>
        <p:nvSpPr>
          <p:cNvPr id="229435" name="Rectangle 59"/>
          <p:cNvSpPr>
            <a:spLocks noChangeArrowheads="1"/>
          </p:cNvSpPr>
          <p:nvPr/>
        </p:nvSpPr>
        <p:spPr bwMode="auto">
          <a:xfrm>
            <a:off x="8813800" y="2708275"/>
            <a:ext cx="747713" cy="517525"/>
          </a:xfrm>
          <a:prstGeom prst="rect">
            <a:avLst/>
          </a:prstGeom>
          <a:noFill/>
          <a:ln w="9525" algn="ctr">
            <a:noFill/>
            <a:miter lim="800000"/>
            <a:headEnd/>
            <a:tailEnd/>
          </a:ln>
          <a:effectLst/>
        </p:spPr>
        <p:txBody>
          <a:bodyPr>
            <a:spAutoFit/>
          </a:bodyPr>
          <a:lstStyle/>
          <a:p>
            <a:pPr marL="179388" indent="-179388" algn="ctr">
              <a:buFontTx/>
              <a:buNone/>
            </a:pPr>
            <a:r>
              <a:rPr lang="de-DE"/>
              <a:t>10-30 </a:t>
            </a:r>
          </a:p>
          <a:p>
            <a:pPr marL="179388" indent="-179388" algn="ctr">
              <a:buFontTx/>
              <a:buNone/>
            </a:pPr>
            <a:r>
              <a:rPr lang="de-DE"/>
              <a:t>Mio.</a:t>
            </a:r>
          </a:p>
        </p:txBody>
      </p:sp>
      <p:sp>
        <p:nvSpPr>
          <p:cNvPr id="229436" name="Rectangle 60"/>
          <p:cNvSpPr>
            <a:spLocks noChangeArrowheads="1"/>
          </p:cNvSpPr>
          <p:nvPr/>
        </p:nvSpPr>
        <p:spPr bwMode="auto">
          <a:xfrm>
            <a:off x="7713663" y="2054225"/>
            <a:ext cx="2000250" cy="304800"/>
          </a:xfrm>
          <a:prstGeom prst="rect">
            <a:avLst/>
          </a:prstGeom>
          <a:noFill/>
          <a:ln w="9525" algn="ctr">
            <a:noFill/>
            <a:miter lim="800000"/>
            <a:headEnd/>
            <a:tailEnd/>
          </a:ln>
          <a:effectLst/>
        </p:spPr>
        <p:txBody>
          <a:bodyPr>
            <a:spAutoFit/>
          </a:bodyPr>
          <a:lstStyle/>
          <a:p>
            <a:pPr marL="179388" indent="-179388" algn="ctr">
              <a:buFontTx/>
              <a:buNone/>
            </a:pPr>
            <a:r>
              <a:rPr lang="de-DE"/>
              <a:t>Entwicklungskosten:</a:t>
            </a:r>
          </a:p>
        </p:txBody>
      </p:sp>
      <p:sp>
        <p:nvSpPr>
          <p:cNvPr id="229437" name="Rectangle 61"/>
          <p:cNvSpPr>
            <a:spLocks noChangeArrowheads="1"/>
          </p:cNvSpPr>
          <p:nvPr/>
        </p:nvSpPr>
        <p:spPr bwMode="auto">
          <a:xfrm>
            <a:off x="415925" y="1403350"/>
            <a:ext cx="992188" cy="304800"/>
          </a:xfrm>
          <a:prstGeom prst="rect">
            <a:avLst/>
          </a:prstGeom>
          <a:noFill/>
          <a:ln w="9525" algn="ctr">
            <a:noFill/>
            <a:miter lim="800000"/>
            <a:headEnd/>
            <a:tailEnd/>
          </a:ln>
          <a:effectLst/>
        </p:spPr>
        <p:txBody>
          <a:bodyPr wrap="none">
            <a:spAutoFit/>
          </a:bodyPr>
          <a:lstStyle/>
          <a:p>
            <a:pPr marL="179388" indent="-179388">
              <a:buFontTx/>
              <a:buNone/>
            </a:pPr>
            <a:r>
              <a:rPr lang="de-DE"/>
              <a:t>Mio. Euro</a:t>
            </a:r>
          </a:p>
        </p:txBody>
      </p:sp>
      <p:sp>
        <p:nvSpPr>
          <p:cNvPr id="229438" name="Rectangle 62"/>
          <p:cNvSpPr>
            <a:spLocks noChangeArrowheads="1"/>
          </p:cNvSpPr>
          <p:nvPr/>
        </p:nvSpPr>
        <p:spPr bwMode="auto">
          <a:xfrm>
            <a:off x="5529263" y="2133600"/>
            <a:ext cx="1928812" cy="304800"/>
          </a:xfrm>
          <a:prstGeom prst="rect">
            <a:avLst/>
          </a:prstGeom>
          <a:noFill/>
          <a:ln w="9525" algn="ctr">
            <a:noFill/>
            <a:miter lim="800000"/>
            <a:headEnd/>
            <a:tailEnd/>
          </a:ln>
          <a:effectLst/>
        </p:spPr>
        <p:txBody>
          <a:bodyPr>
            <a:spAutoFit/>
          </a:bodyPr>
          <a:lstStyle/>
          <a:p>
            <a:pPr marL="179388" indent="-179388" algn="ctr">
              <a:buFontTx/>
              <a:buNone/>
            </a:pPr>
            <a:r>
              <a:rPr lang="de-DE"/>
              <a:t>Produkt 1</a:t>
            </a:r>
          </a:p>
        </p:txBody>
      </p:sp>
      <p:sp>
        <p:nvSpPr>
          <p:cNvPr id="229439" name="Rectangle 63"/>
          <p:cNvSpPr>
            <a:spLocks noChangeArrowheads="1"/>
          </p:cNvSpPr>
          <p:nvPr/>
        </p:nvSpPr>
        <p:spPr bwMode="auto">
          <a:xfrm>
            <a:off x="2611438" y="4076700"/>
            <a:ext cx="1928812" cy="304800"/>
          </a:xfrm>
          <a:prstGeom prst="rect">
            <a:avLst/>
          </a:prstGeom>
          <a:noFill/>
          <a:ln w="9525" algn="ctr">
            <a:noFill/>
            <a:miter lim="800000"/>
            <a:headEnd/>
            <a:tailEnd/>
          </a:ln>
          <a:effectLst/>
        </p:spPr>
        <p:txBody>
          <a:bodyPr>
            <a:spAutoFit/>
          </a:bodyPr>
          <a:lstStyle/>
          <a:p>
            <a:pPr marL="179388" indent="-179388" algn="ctr">
              <a:buFontTx/>
              <a:buNone/>
            </a:pPr>
            <a:r>
              <a:rPr lang="de-DE"/>
              <a:t>Produkt 2</a:t>
            </a:r>
          </a:p>
        </p:txBody>
      </p:sp>
      <p:sp>
        <p:nvSpPr>
          <p:cNvPr id="229440" name="Rectangle 64"/>
          <p:cNvSpPr>
            <a:spLocks noChangeArrowheads="1"/>
          </p:cNvSpPr>
          <p:nvPr/>
        </p:nvSpPr>
        <p:spPr bwMode="auto">
          <a:xfrm>
            <a:off x="2649538" y="2060575"/>
            <a:ext cx="1928812" cy="304800"/>
          </a:xfrm>
          <a:prstGeom prst="rect">
            <a:avLst/>
          </a:prstGeom>
          <a:noFill/>
          <a:ln w="9525" algn="ctr">
            <a:noFill/>
            <a:miter lim="800000"/>
            <a:headEnd/>
            <a:tailEnd/>
          </a:ln>
          <a:effectLst/>
        </p:spPr>
        <p:txBody>
          <a:bodyPr>
            <a:spAutoFit/>
          </a:bodyPr>
          <a:lstStyle/>
          <a:p>
            <a:pPr marL="179388" indent="-179388" algn="ctr">
              <a:buFontTx/>
              <a:buNone/>
            </a:pPr>
            <a:r>
              <a:rPr lang="de-DE"/>
              <a:t>Produkt 3</a:t>
            </a:r>
          </a:p>
        </p:txBody>
      </p:sp>
      <p:sp>
        <p:nvSpPr>
          <p:cNvPr id="229441" name="Rectangle 65"/>
          <p:cNvSpPr>
            <a:spLocks noChangeArrowheads="1"/>
          </p:cNvSpPr>
          <p:nvPr/>
        </p:nvSpPr>
        <p:spPr bwMode="auto">
          <a:xfrm>
            <a:off x="4103688" y="2133600"/>
            <a:ext cx="1928812" cy="304800"/>
          </a:xfrm>
          <a:prstGeom prst="rect">
            <a:avLst/>
          </a:prstGeom>
          <a:noFill/>
          <a:ln w="9525" algn="ctr">
            <a:noFill/>
            <a:miter lim="800000"/>
            <a:headEnd/>
            <a:tailEnd/>
          </a:ln>
          <a:effectLst/>
        </p:spPr>
        <p:txBody>
          <a:bodyPr>
            <a:spAutoFit/>
          </a:bodyPr>
          <a:lstStyle/>
          <a:p>
            <a:pPr marL="179388" indent="-179388" algn="ctr">
              <a:buFontTx/>
              <a:buNone/>
            </a:pPr>
            <a:r>
              <a:rPr lang="de-DE"/>
              <a:t>Produkt 4</a:t>
            </a:r>
          </a:p>
        </p:txBody>
      </p:sp>
      <p:sp>
        <p:nvSpPr>
          <p:cNvPr id="229442" name="Rectangle 66"/>
          <p:cNvSpPr>
            <a:spLocks noChangeArrowheads="1"/>
          </p:cNvSpPr>
          <p:nvPr/>
        </p:nvSpPr>
        <p:spPr bwMode="auto">
          <a:xfrm>
            <a:off x="4668838" y="4302125"/>
            <a:ext cx="1928812" cy="304800"/>
          </a:xfrm>
          <a:prstGeom prst="rect">
            <a:avLst/>
          </a:prstGeom>
          <a:noFill/>
          <a:ln w="9525" algn="ctr">
            <a:noFill/>
            <a:miter lim="800000"/>
            <a:headEnd/>
            <a:tailEnd/>
          </a:ln>
          <a:effectLst/>
        </p:spPr>
        <p:txBody>
          <a:bodyPr>
            <a:spAutoFit/>
          </a:bodyPr>
          <a:lstStyle/>
          <a:p>
            <a:pPr marL="179388" indent="-179388" algn="ctr">
              <a:buFontTx/>
              <a:buNone/>
            </a:pPr>
            <a:r>
              <a:rPr lang="de-DE"/>
              <a:t>Projekt 1</a:t>
            </a:r>
          </a:p>
        </p:txBody>
      </p:sp>
      <p:sp>
        <p:nvSpPr>
          <p:cNvPr id="229443" name="Rectangle 67"/>
          <p:cNvSpPr>
            <a:spLocks noChangeArrowheads="1"/>
          </p:cNvSpPr>
          <p:nvPr/>
        </p:nvSpPr>
        <p:spPr bwMode="auto">
          <a:xfrm>
            <a:off x="5951538" y="3732213"/>
            <a:ext cx="1928812" cy="304800"/>
          </a:xfrm>
          <a:prstGeom prst="rect">
            <a:avLst/>
          </a:prstGeom>
          <a:noFill/>
          <a:ln w="9525" algn="ctr">
            <a:noFill/>
            <a:miter lim="800000"/>
            <a:headEnd/>
            <a:tailEnd/>
          </a:ln>
          <a:effectLst/>
        </p:spPr>
        <p:txBody>
          <a:bodyPr>
            <a:spAutoFit/>
          </a:bodyPr>
          <a:lstStyle/>
          <a:p>
            <a:pPr marL="179388" indent="-179388" algn="ctr">
              <a:buFontTx/>
              <a:buNone/>
            </a:pPr>
            <a:r>
              <a:rPr lang="de-DE"/>
              <a:t>Produkt 5</a:t>
            </a:r>
          </a:p>
        </p:txBody>
      </p:sp>
      <p:sp>
        <p:nvSpPr>
          <p:cNvPr id="229444" name="Oval 68"/>
          <p:cNvSpPr>
            <a:spLocks noChangeArrowheads="1"/>
          </p:cNvSpPr>
          <p:nvPr/>
        </p:nvSpPr>
        <p:spPr bwMode="auto">
          <a:xfrm>
            <a:off x="2865438" y="3068638"/>
            <a:ext cx="574675" cy="576262"/>
          </a:xfrm>
          <a:prstGeom prst="ellipse">
            <a:avLst/>
          </a:prstGeom>
          <a:solidFill>
            <a:srgbClr val="969696"/>
          </a:solidFill>
          <a:ln w="9525" algn="ctr">
            <a:solidFill>
              <a:schemeClr val="tx1"/>
            </a:solidFill>
            <a:round/>
            <a:headEnd/>
            <a:tailEnd/>
          </a:ln>
          <a:effectLst/>
        </p:spPr>
        <p:txBody>
          <a:bodyPr wrap="none" anchor="ctr"/>
          <a:lstStyle/>
          <a:p>
            <a:endParaRPr lang="de-DE"/>
          </a:p>
        </p:txBody>
      </p:sp>
      <p:sp>
        <p:nvSpPr>
          <p:cNvPr id="229445" name="Rectangle 69"/>
          <p:cNvSpPr>
            <a:spLocks noChangeArrowheads="1"/>
          </p:cNvSpPr>
          <p:nvPr/>
        </p:nvSpPr>
        <p:spPr bwMode="auto">
          <a:xfrm>
            <a:off x="2203450" y="2790825"/>
            <a:ext cx="1928813" cy="304800"/>
          </a:xfrm>
          <a:prstGeom prst="rect">
            <a:avLst/>
          </a:prstGeom>
          <a:noFill/>
          <a:ln w="9525" algn="ctr">
            <a:noFill/>
            <a:miter lim="800000"/>
            <a:headEnd/>
            <a:tailEnd/>
          </a:ln>
          <a:effectLst/>
        </p:spPr>
        <p:txBody>
          <a:bodyPr>
            <a:spAutoFit/>
          </a:bodyPr>
          <a:lstStyle/>
          <a:p>
            <a:pPr marL="179388" indent="-179388" algn="ctr">
              <a:buFontTx/>
              <a:buNone/>
            </a:pPr>
            <a:r>
              <a:rPr lang="de-DE"/>
              <a:t>Projekt 2</a:t>
            </a:r>
          </a:p>
        </p:txBody>
      </p:sp>
      <p:sp>
        <p:nvSpPr>
          <p:cNvPr id="229446" name="Line 70"/>
          <p:cNvSpPr>
            <a:spLocks noChangeShapeType="1"/>
          </p:cNvSpPr>
          <p:nvPr/>
        </p:nvSpPr>
        <p:spPr bwMode="auto">
          <a:xfrm flipV="1">
            <a:off x="3873500" y="3836988"/>
            <a:ext cx="1655763" cy="647700"/>
          </a:xfrm>
          <a:prstGeom prst="line">
            <a:avLst/>
          </a:prstGeom>
          <a:noFill/>
          <a:ln w="9525">
            <a:solidFill>
              <a:schemeClr val="tx1"/>
            </a:solidFill>
            <a:round/>
            <a:headEnd/>
            <a:tailEnd type="triangle" w="med" len="med"/>
          </a:ln>
          <a:effectLst/>
        </p:spPr>
        <p:txBody>
          <a:bodyPr/>
          <a:lstStyle/>
          <a:p>
            <a:endParaRPr lang="de-DE"/>
          </a:p>
        </p:txBody>
      </p:sp>
      <p:sp>
        <p:nvSpPr>
          <p:cNvPr id="229447" name="Line 71"/>
          <p:cNvSpPr>
            <a:spLocks noChangeShapeType="1"/>
          </p:cNvSpPr>
          <p:nvPr/>
        </p:nvSpPr>
        <p:spPr bwMode="auto">
          <a:xfrm>
            <a:off x="5816600" y="4724400"/>
            <a:ext cx="1368425" cy="0"/>
          </a:xfrm>
          <a:prstGeom prst="line">
            <a:avLst/>
          </a:prstGeom>
          <a:noFill/>
          <a:ln w="9525">
            <a:solidFill>
              <a:schemeClr val="tx1"/>
            </a:solidFill>
            <a:round/>
            <a:headEnd/>
            <a:tailEnd type="triangle" w="med" len="med"/>
          </a:ln>
          <a:effectLst/>
        </p:spPr>
        <p:txBody>
          <a:bodyPr/>
          <a:lstStyle/>
          <a:p>
            <a:endParaRPr lang="de-DE"/>
          </a:p>
        </p:txBody>
      </p:sp>
      <p:sp>
        <p:nvSpPr>
          <p:cNvPr id="229448" name="Line 72"/>
          <p:cNvSpPr>
            <a:spLocks noChangeShapeType="1"/>
          </p:cNvSpPr>
          <p:nvPr/>
        </p:nvSpPr>
        <p:spPr bwMode="auto">
          <a:xfrm>
            <a:off x="3513138" y="3357563"/>
            <a:ext cx="1368425" cy="0"/>
          </a:xfrm>
          <a:prstGeom prst="line">
            <a:avLst/>
          </a:prstGeom>
          <a:noFill/>
          <a:ln w="9525">
            <a:solidFill>
              <a:schemeClr val="tx1"/>
            </a:solidFill>
            <a:round/>
            <a:headEnd/>
            <a:tailEnd type="triangle" w="med" len="med"/>
          </a:ln>
          <a:effectLst/>
        </p:spPr>
        <p:txBody>
          <a:bodyPr/>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9396"/>
                                        </p:tgtEl>
                                        <p:attrNameLst>
                                          <p:attrName>style.visibility</p:attrName>
                                        </p:attrNameLst>
                                      </p:cBhvr>
                                      <p:to>
                                        <p:strVal val="visible"/>
                                      </p:to>
                                    </p:set>
                                    <p:animEffect transition="in" filter="blinds(horizontal)">
                                      <p:cBhvr>
                                        <p:cTn id="7" dur="500"/>
                                        <p:tgtEl>
                                          <p:spTgt spid="22939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29397"/>
                                        </p:tgtEl>
                                        <p:attrNameLst>
                                          <p:attrName>style.visibility</p:attrName>
                                        </p:attrNameLst>
                                      </p:cBhvr>
                                      <p:to>
                                        <p:strVal val="visible"/>
                                      </p:to>
                                    </p:set>
                                    <p:animEffect transition="in" filter="blinds(horizontal)">
                                      <p:cBhvr>
                                        <p:cTn id="10" dur="500"/>
                                        <p:tgtEl>
                                          <p:spTgt spid="22939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29398"/>
                                        </p:tgtEl>
                                        <p:attrNameLst>
                                          <p:attrName>style.visibility</p:attrName>
                                        </p:attrNameLst>
                                      </p:cBhvr>
                                      <p:to>
                                        <p:strVal val="visible"/>
                                      </p:to>
                                    </p:set>
                                    <p:animEffect transition="in" filter="blinds(horizontal)">
                                      <p:cBhvr>
                                        <p:cTn id="13" dur="500"/>
                                        <p:tgtEl>
                                          <p:spTgt spid="22939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29399"/>
                                        </p:tgtEl>
                                        <p:attrNameLst>
                                          <p:attrName>style.visibility</p:attrName>
                                        </p:attrNameLst>
                                      </p:cBhvr>
                                      <p:to>
                                        <p:strVal val="visible"/>
                                      </p:to>
                                    </p:set>
                                    <p:animEffect transition="in" filter="blinds(horizontal)">
                                      <p:cBhvr>
                                        <p:cTn id="16" dur="500"/>
                                        <p:tgtEl>
                                          <p:spTgt spid="229399"/>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29400"/>
                                        </p:tgtEl>
                                        <p:attrNameLst>
                                          <p:attrName>style.visibility</p:attrName>
                                        </p:attrNameLst>
                                      </p:cBhvr>
                                      <p:to>
                                        <p:strVal val="visible"/>
                                      </p:to>
                                    </p:set>
                                    <p:animEffect transition="in" filter="blinds(horizontal)">
                                      <p:cBhvr>
                                        <p:cTn id="19" dur="500"/>
                                        <p:tgtEl>
                                          <p:spTgt spid="229400"/>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29403"/>
                                        </p:tgtEl>
                                        <p:attrNameLst>
                                          <p:attrName>style.visibility</p:attrName>
                                        </p:attrNameLst>
                                      </p:cBhvr>
                                      <p:to>
                                        <p:strVal val="visible"/>
                                      </p:to>
                                    </p:set>
                                    <p:animEffect transition="in" filter="blinds(horizontal)">
                                      <p:cBhvr>
                                        <p:cTn id="22" dur="500"/>
                                        <p:tgtEl>
                                          <p:spTgt spid="229403"/>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29414"/>
                                        </p:tgtEl>
                                        <p:attrNameLst>
                                          <p:attrName>style.visibility</p:attrName>
                                        </p:attrNameLst>
                                      </p:cBhvr>
                                      <p:to>
                                        <p:strVal val="visible"/>
                                      </p:to>
                                    </p:set>
                                    <p:animEffect transition="in" filter="blinds(horizontal)">
                                      <p:cBhvr>
                                        <p:cTn id="25" dur="500"/>
                                        <p:tgtEl>
                                          <p:spTgt spid="229414"/>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29415"/>
                                        </p:tgtEl>
                                        <p:attrNameLst>
                                          <p:attrName>style.visibility</p:attrName>
                                        </p:attrNameLst>
                                      </p:cBhvr>
                                      <p:to>
                                        <p:strVal val="visible"/>
                                      </p:to>
                                    </p:set>
                                    <p:animEffect transition="in" filter="blinds(horizontal)">
                                      <p:cBhvr>
                                        <p:cTn id="28" dur="500"/>
                                        <p:tgtEl>
                                          <p:spTgt spid="229415"/>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29416"/>
                                        </p:tgtEl>
                                        <p:attrNameLst>
                                          <p:attrName>style.visibility</p:attrName>
                                        </p:attrNameLst>
                                      </p:cBhvr>
                                      <p:to>
                                        <p:strVal val="visible"/>
                                      </p:to>
                                    </p:set>
                                    <p:animEffect transition="in" filter="blinds(horizontal)">
                                      <p:cBhvr>
                                        <p:cTn id="31" dur="500"/>
                                        <p:tgtEl>
                                          <p:spTgt spid="229416"/>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29417"/>
                                        </p:tgtEl>
                                        <p:attrNameLst>
                                          <p:attrName>style.visibility</p:attrName>
                                        </p:attrNameLst>
                                      </p:cBhvr>
                                      <p:to>
                                        <p:strVal val="visible"/>
                                      </p:to>
                                    </p:set>
                                    <p:animEffect transition="in" filter="blinds(horizontal)">
                                      <p:cBhvr>
                                        <p:cTn id="34" dur="500"/>
                                        <p:tgtEl>
                                          <p:spTgt spid="229417"/>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229418"/>
                                        </p:tgtEl>
                                        <p:attrNameLst>
                                          <p:attrName>style.visibility</p:attrName>
                                        </p:attrNameLst>
                                      </p:cBhvr>
                                      <p:to>
                                        <p:strVal val="visible"/>
                                      </p:to>
                                    </p:set>
                                    <p:animEffect transition="in" filter="blinds(horizontal)">
                                      <p:cBhvr>
                                        <p:cTn id="37" dur="500"/>
                                        <p:tgtEl>
                                          <p:spTgt spid="229418"/>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229419"/>
                                        </p:tgtEl>
                                        <p:attrNameLst>
                                          <p:attrName>style.visibility</p:attrName>
                                        </p:attrNameLst>
                                      </p:cBhvr>
                                      <p:to>
                                        <p:strVal val="visible"/>
                                      </p:to>
                                    </p:set>
                                    <p:animEffect transition="in" filter="blinds(horizontal)">
                                      <p:cBhvr>
                                        <p:cTn id="40" dur="500"/>
                                        <p:tgtEl>
                                          <p:spTgt spid="229419"/>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229420"/>
                                        </p:tgtEl>
                                        <p:attrNameLst>
                                          <p:attrName>style.visibility</p:attrName>
                                        </p:attrNameLst>
                                      </p:cBhvr>
                                      <p:to>
                                        <p:strVal val="visible"/>
                                      </p:to>
                                    </p:set>
                                    <p:animEffect transition="in" filter="blinds(horizontal)">
                                      <p:cBhvr>
                                        <p:cTn id="43" dur="500"/>
                                        <p:tgtEl>
                                          <p:spTgt spid="229420"/>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229421"/>
                                        </p:tgtEl>
                                        <p:attrNameLst>
                                          <p:attrName>style.visibility</p:attrName>
                                        </p:attrNameLst>
                                      </p:cBhvr>
                                      <p:to>
                                        <p:strVal val="visible"/>
                                      </p:to>
                                    </p:set>
                                    <p:animEffect transition="in" filter="blinds(horizontal)">
                                      <p:cBhvr>
                                        <p:cTn id="46" dur="500"/>
                                        <p:tgtEl>
                                          <p:spTgt spid="229421"/>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229422"/>
                                        </p:tgtEl>
                                        <p:attrNameLst>
                                          <p:attrName>style.visibility</p:attrName>
                                        </p:attrNameLst>
                                      </p:cBhvr>
                                      <p:to>
                                        <p:strVal val="visible"/>
                                      </p:to>
                                    </p:set>
                                    <p:animEffect transition="in" filter="blinds(horizontal)">
                                      <p:cBhvr>
                                        <p:cTn id="49" dur="500"/>
                                        <p:tgtEl>
                                          <p:spTgt spid="229422"/>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29423"/>
                                        </p:tgtEl>
                                        <p:attrNameLst>
                                          <p:attrName>style.visibility</p:attrName>
                                        </p:attrNameLst>
                                      </p:cBhvr>
                                      <p:to>
                                        <p:strVal val="visible"/>
                                      </p:to>
                                    </p:set>
                                    <p:animEffect transition="in" filter="blinds(horizontal)">
                                      <p:cBhvr>
                                        <p:cTn id="52" dur="500"/>
                                        <p:tgtEl>
                                          <p:spTgt spid="229423"/>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229434"/>
                                        </p:tgtEl>
                                        <p:attrNameLst>
                                          <p:attrName>style.visibility</p:attrName>
                                        </p:attrNameLst>
                                      </p:cBhvr>
                                      <p:to>
                                        <p:strVal val="visible"/>
                                      </p:to>
                                    </p:set>
                                    <p:animEffect transition="in" filter="blinds(horizontal)">
                                      <p:cBhvr>
                                        <p:cTn id="55" dur="500"/>
                                        <p:tgtEl>
                                          <p:spTgt spid="229434"/>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229437"/>
                                        </p:tgtEl>
                                        <p:attrNameLst>
                                          <p:attrName>style.visibility</p:attrName>
                                        </p:attrNameLst>
                                      </p:cBhvr>
                                      <p:to>
                                        <p:strVal val="visible"/>
                                      </p:to>
                                    </p:set>
                                    <p:animEffect transition="in" filter="blinds(horizontal)">
                                      <p:cBhvr>
                                        <p:cTn id="58" dur="500"/>
                                        <p:tgtEl>
                                          <p:spTgt spid="229437"/>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229448"/>
                                        </p:tgtEl>
                                        <p:attrNameLst>
                                          <p:attrName>style.visibility</p:attrName>
                                        </p:attrNameLst>
                                      </p:cBhvr>
                                      <p:to>
                                        <p:strVal val="visible"/>
                                      </p:to>
                                    </p:set>
                                    <p:animEffect transition="in" filter="blinds(horizontal)">
                                      <p:cBhvr>
                                        <p:cTn id="61" dur="500"/>
                                        <p:tgtEl>
                                          <p:spTgt spid="229448"/>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229395"/>
                                        </p:tgtEl>
                                        <p:attrNameLst>
                                          <p:attrName>style.visibility</p:attrName>
                                        </p:attrNameLst>
                                      </p:cBhvr>
                                      <p:to>
                                        <p:strVal val="visible"/>
                                      </p:to>
                                    </p:set>
                                    <p:animEffect transition="in" filter="blinds(horizontal)">
                                      <p:cBhvr>
                                        <p:cTn id="64" dur="500"/>
                                        <p:tgtEl>
                                          <p:spTgt spid="229395"/>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229411"/>
                                        </p:tgtEl>
                                        <p:attrNameLst>
                                          <p:attrName>style.visibility</p:attrName>
                                        </p:attrNameLst>
                                      </p:cBhvr>
                                      <p:to>
                                        <p:strVal val="visible"/>
                                      </p:to>
                                    </p:set>
                                    <p:animEffect transition="in" filter="blinds(horizontal)">
                                      <p:cBhvr>
                                        <p:cTn id="69" dur="500"/>
                                        <p:tgtEl>
                                          <p:spTgt spid="229411"/>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229412"/>
                                        </p:tgtEl>
                                        <p:attrNameLst>
                                          <p:attrName>style.visibility</p:attrName>
                                        </p:attrNameLst>
                                      </p:cBhvr>
                                      <p:to>
                                        <p:strVal val="visible"/>
                                      </p:to>
                                    </p:set>
                                    <p:animEffect transition="in" filter="blinds(horizontal)">
                                      <p:cBhvr>
                                        <p:cTn id="72" dur="500"/>
                                        <p:tgtEl>
                                          <p:spTgt spid="229412"/>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229413"/>
                                        </p:tgtEl>
                                        <p:attrNameLst>
                                          <p:attrName>style.visibility</p:attrName>
                                        </p:attrNameLst>
                                      </p:cBhvr>
                                      <p:to>
                                        <p:strVal val="visible"/>
                                      </p:to>
                                    </p:set>
                                    <p:animEffect transition="in" filter="blinds(horizontal)">
                                      <p:cBhvr>
                                        <p:cTn id="75" dur="500"/>
                                        <p:tgtEl>
                                          <p:spTgt spid="229413"/>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229424"/>
                                        </p:tgtEl>
                                        <p:attrNameLst>
                                          <p:attrName>style.visibility</p:attrName>
                                        </p:attrNameLst>
                                      </p:cBhvr>
                                      <p:to>
                                        <p:strVal val="visible"/>
                                      </p:to>
                                    </p:set>
                                    <p:animEffect transition="in" filter="blinds(horizontal)">
                                      <p:cBhvr>
                                        <p:cTn id="78" dur="500"/>
                                        <p:tgtEl>
                                          <p:spTgt spid="229424"/>
                                        </p:tgtEl>
                                      </p:cBhvr>
                                    </p:animEffect>
                                  </p:childTnLst>
                                </p:cTn>
                              </p:par>
                              <p:par>
                                <p:cTn id="79" presetID="3" presetClass="entr" presetSubtype="10" fill="hold" grpId="0" nodeType="withEffect">
                                  <p:stCondLst>
                                    <p:cond delay="0"/>
                                  </p:stCondLst>
                                  <p:childTnLst>
                                    <p:set>
                                      <p:cBhvr>
                                        <p:cTn id="80" dur="1" fill="hold">
                                          <p:stCondLst>
                                            <p:cond delay="0"/>
                                          </p:stCondLst>
                                        </p:cTn>
                                        <p:tgtEl>
                                          <p:spTgt spid="229425"/>
                                        </p:tgtEl>
                                        <p:attrNameLst>
                                          <p:attrName>style.visibility</p:attrName>
                                        </p:attrNameLst>
                                      </p:cBhvr>
                                      <p:to>
                                        <p:strVal val="visible"/>
                                      </p:to>
                                    </p:set>
                                    <p:animEffect transition="in" filter="blinds(horizontal)">
                                      <p:cBhvr>
                                        <p:cTn id="81" dur="500"/>
                                        <p:tgtEl>
                                          <p:spTgt spid="229425"/>
                                        </p:tgtEl>
                                      </p:cBhvr>
                                    </p:animEffect>
                                  </p:childTnLst>
                                </p:cTn>
                              </p:par>
                              <p:par>
                                <p:cTn id="82" presetID="3" presetClass="entr" presetSubtype="10" fill="hold" grpId="0" nodeType="withEffect">
                                  <p:stCondLst>
                                    <p:cond delay="0"/>
                                  </p:stCondLst>
                                  <p:childTnLst>
                                    <p:set>
                                      <p:cBhvr>
                                        <p:cTn id="83" dur="1" fill="hold">
                                          <p:stCondLst>
                                            <p:cond delay="0"/>
                                          </p:stCondLst>
                                        </p:cTn>
                                        <p:tgtEl>
                                          <p:spTgt spid="229435"/>
                                        </p:tgtEl>
                                        <p:attrNameLst>
                                          <p:attrName>style.visibility</p:attrName>
                                        </p:attrNameLst>
                                      </p:cBhvr>
                                      <p:to>
                                        <p:strVal val="visible"/>
                                      </p:to>
                                    </p:set>
                                    <p:animEffect transition="in" filter="blinds(horizontal)">
                                      <p:cBhvr>
                                        <p:cTn id="84" dur="500"/>
                                        <p:tgtEl>
                                          <p:spTgt spid="229435"/>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229436"/>
                                        </p:tgtEl>
                                        <p:attrNameLst>
                                          <p:attrName>style.visibility</p:attrName>
                                        </p:attrNameLst>
                                      </p:cBhvr>
                                      <p:to>
                                        <p:strVal val="visible"/>
                                      </p:to>
                                    </p:set>
                                    <p:animEffect transition="in" filter="blinds(horizontal)">
                                      <p:cBhvr>
                                        <p:cTn id="87" dur="500"/>
                                        <p:tgtEl>
                                          <p:spTgt spid="229436"/>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229409"/>
                                        </p:tgtEl>
                                        <p:attrNameLst>
                                          <p:attrName>style.visibility</p:attrName>
                                        </p:attrNameLst>
                                      </p:cBhvr>
                                      <p:to>
                                        <p:strVal val="visible"/>
                                      </p:to>
                                    </p:set>
                                    <p:animEffect transition="in" filter="blinds(horizontal)">
                                      <p:cBhvr>
                                        <p:cTn id="92" dur="500"/>
                                        <p:tgtEl>
                                          <p:spTgt spid="229409"/>
                                        </p:tgtEl>
                                      </p:cBhvr>
                                    </p:animEffect>
                                  </p:childTnLst>
                                </p:cTn>
                              </p:par>
                              <p:par>
                                <p:cTn id="93" presetID="3" presetClass="entr" presetSubtype="10" fill="hold" grpId="0" nodeType="withEffect">
                                  <p:stCondLst>
                                    <p:cond delay="0"/>
                                  </p:stCondLst>
                                  <p:childTnLst>
                                    <p:set>
                                      <p:cBhvr>
                                        <p:cTn id="94" dur="1" fill="hold">
                                          <p:stCondLst>
                                            <p:cond delay="0"/>
                                          </p:stCondLst>
                                        </p:cTn>
                                        <p:tgtEl>
                                          <p:spTgt spid="229440"/>
                                        </p:tgtEl>
                                        <p:attrNameLst>
                                          <p:attrName>style.visibility</p:attrName>
                                        </p:attrNameLst>
                                      </p:cBhvr>
                                      <p:to>
                                        <p:strVal val="visible"/>
                                      </p:to>
                                    </p:set>
                                    <p:animEffect transition="in" filter="blinds(horizontal)">
                                      <p:cBhvr>
                                        <p:cTn id="95" dur="500"/>
                                        <p:tgtEl>
                                          <p:spTgt spid="229440"/>
                                        </p:tgtEl>
                                      </p:cBhvr>
                                    </p:animEffect>
                                  </p:childTnLst>
                                </p:cTn>
                              </p:par>
                              <p:par>
                                <p:cTn id="96" presetID="3" presetClass="entr" presetSubtype="10" fill="hold" grpId="0" nodeType="withEffect">
                                  <p:stCondLst>
                                    <p:cond delay="0"/>
                                  </p:stCondLst>
                                  <p:childTnLst>
                                    <p:set>
                                      <p:cBhvr>
                                        <p:cTn id="97" dur="1" fill="hold">
                                          <p:stCondLst>
                                            <p:cond delay="0"/>
                                          </p:stCondLst>
                                        </p:cTn>
                                        <p:tgtEl>
                                          <p:spTgt spid="229410"/>
                                        </p:tgtEl>
                                        <p:attrNameLst>
                                          <p:attrName>style.visibility</p:attrName>
                                        </p:attrNameLst>
                                      </p:cBhvr>
                                      <p:to>
                                        <p:strVal val="visible"/>
                                      </p:to>
                                    </p:set>
                                    <p:animEffect transition="in" filter="blinds(horizontal)">
                                      <p:cBhvr>
                                        <p:cTn id="98" dur="500"/>
                                        <p:tgtEl>
                                          <p:spTgt spid="229410"/>
                                        </p:tgtEl>
                                      </p:cBhvr>
                                    </p:animEffect>
                                  </p:childTnLst>
                                </p:cTn>
                              </p:par>
                              <p:par>
                                <p:cTn id="99" presetID="3" presetClass="entr" presetSubtype="10" fill="hold" grpId="0" nodeType="withEffect">
                                  <p:stCondLst>
                                    <p:cond delay="0"/>
                                  </p:stCondLst>
                                  <p:childTnLst>
                                    <p:set>
                                      <p:cBhvr>
                                        <p:cTn id="100" dur="1" fill="hold">
                                          <p:stCondLst>
                                            <p:cond delay="0"/>
                                          </p:stCondLst>
                                        </p:cTn>
                                        <p:tgtEl>
                                          <p:spTgt spid="229441"/>
                                        </p:tgtEl>
                                        <p:attrNameLst>
                                          <p:attrName>style.visibility</p:attrName>
                                        </p:attrNameLst>
                                      </p:cBhvr>
                                      <p:to>
                                        <p:strVal val="visible"/>
                                      </p:to>
                                    </p:set>
                                    <p:animEffect transition="in" filter="blinds(horizontal)">
                                      <p:cBhvr>
                                        <p:cTn id="101" dur="500"/>
                                        <p:tgtEl>
                                          <p:spTgt spid="229441"/>
                                        </p:tgtEl>
                                      </p:cBhvr>
                                    </p:animEffect>
                                  </p:childTnLst>
                                </p:cTn>
                              </p:par>
                              <p:par>
                                <p:cTn id="102" presetID="3" presetClass="entr" presetSubtype="10" fill="hold" grpId="0" nodeType="withEffect">
                                  <p:stCondLst>
                                    <p:cond delay="0"/>
                                  </p:stCondLst>
                                  <p:childTnLst>
                                    <p:set>
                                      <p:cBhvr>
                                        <p:cTn id="103" dur="1" fill="hold">
                                          <p:stCondLst>
                                            <p:cond delay="0"/>
                                          </p:stCondLst>
                                        </p:cTn>
                                        <p:tgtEl>
                                          <p:spTgt spid="229438"/>
                                        </p:tgtEl>
                                        <p:attrNameLst>
                                          <p:attrName>style.visibility</p:attrName>
                                        </p:attrNameLst>
                                      </p:cBhvr>
                                      <p:to>
                                        <p:strVal val="visible"/>
                                      </p:to>
                                    </p:set>
                                    <p:animEffect transition="in" filter="blinds(horizontal)">
                                      <p:cBhvr>
                                        <p:cTn id="104" dur="500"/>
                                        <p:tgtEl>
                                          <p:spTgt spid="229438"/>
                                        </p:tgtEl>
                                      </p:cBhvr>
                                    </p:animEffect>
                                  </p:childTnLst>
                                </p:cTn>
                              </p:par>
                              <p:par>
                                <p:cTn id="105" presetID="3" presetClass="entr" presetSubtype="10" fill="hold" grpId="0" nodeType="withEffect">
                                  <p:stCondLst>
                                    <p:cond delay="0"/>
                                  </p:stCondLst>
                                  <p:childTnLst>
                                    <p:set>
                                      <p:cBhvr>
                                        <p:cTn id="106" dur="1" fill="hold">
                                          <p:stCondLst>
                                            <p:cond delay="0"/>
                                          </p:stCondLst>
                                        </p:cTn>
                                        <p:tgtEl>
                                          <p:spTgt spid="229406"/>
                                        </p:tgtEl>
                                        <p:attrNameLst>
                                          <p:attrName>style.visibility</p:attrName>
                                        </p:attrNameLst>
                                      </p:cBhvr>
                                      <p:to>
                                        <p:strVal val="visible"/>
                                      </p:to>
                                    </p:set>
                                    <p:animEffect transition="in" filter="blinds(horizontal)">
                                      <p:cBhvr>
                                        <p:cTn id="107" dur="500"/>
                                        <p:tgtEl>
                                          <p:spTgt spid="229406"/>
                                        </p:tgtEl>
                                      </p:cBhvr>
                                    </p:animEffect>
                                  </p:childTnLst>
                                </p:cTn>
                              </p:par>
                              <p:par>
                                <p:cTn id="108" presetID="3" presetClass="entr" presetSubtype="10" fill="hold" grpId="0" nodeType="withEffect">
                                  <p:stCondLst>
                                    <p:cond delay="0"/>
                                  </p:stCondLst>
                                  <p:childTnLst>
                                    <p:set>
                                      <p:cBhvr>
                                        <p:cTn id="109" dur="1" fill="hold">
                                          <p:stCondLst>
                                            <p:cond delay="0"/>
                                          </p:stCondLst>
                                        </p:cTn>
                                        <p:tgtEl>
                                          <p:spTgt spid="229407"/>
                                        </p:tgtEl>
                                        <p:attrNameLst>
                                          <p:attrName>style.visibility</p:attrName>
                                        </p:attrNameLst>
                                      </p:cBhvr>
                                      <p:to>
                                        <p:strVal val="visible"/>
                                      </p:to>
                                    </p:set>
                                    <p:animEffect transition="in" filter="blinds(horizontal)">
                                      <p:cBhvr>
                                        <p:cTn id="110" dur="500"/>
                                        <p:tgtEl>
                                          <p:spTgt spid="229407"/>
                                        </p:tgtEl>
                                      </p:cBhvr>
                                    </p:animEffect>
                                  </p:childTnLst>
                                </p:cTn>
                              </p:par>
                              <p:par>
                                <p:cTn id="111" presetID="3" presetClass="entr" presetSubtype="10" fill="hold" grpId="0" nodeType="withEffect">
                                  <p:stCondLst>
                                    <p:cond delay="0"/>
                                  </p:stCondLst>
                                  <p:childTnLst>
                                    <p:set>
                                      <p:cBhvr>
                                        <p:cTn id="112" dur="1" fill="hold">
                                          <p:stCondLst>
                                            <p:cond delay="0"/>
                                          </p:stCondLst>
                                        </p:cTn>
                                        <p:tgtEl>
                                          <p:spTgt spid="229443"/>
                                        </p:tgtEl>
                                        <p:attrNameLst>
                                          <p:attrName>style.visibility</p:attrName>
                                        </p:attrNameLst>
                                      </p:cBhvr>
                                      <p:to>
                                        <p:strVal val="visible"/>
                                      </p:to>
                                    </p:set>
                                    <p:animEffect transition="in" filter="blinds(horizontal)">
                                      <p:cBhvr>
                                        <p:cTn id="113" dur="500"/>
                                        <p:tgtEl>
                                          <p:spTgt spid="229443"/>
                                        </p:tgtEl>
                                      </p:cBhvr>
                                    </p:animEffect>
                                  </p:childTnLst>
                                </p:cTn>
                              </p:par>
                              <p:par>
                                <p:cTn id="114" presetID="3" presetClass="entr" presetSubtype="10" fill="hold" grpId="0" nodeType="withEffect">
                                  <p:stCondLst>
                                    <p:cond delay="0"/>
                                  </p:stCondLst>
                                  <p:childTnLst>
                                    <p:set>
                                      <p:cBhvr>
                                        <p:cTn id="115" dur="1" fill="hold">
                                          <p:stCondLst>
                                            <p:cond delay="0"/>
                                          </p:stCondLst>
                                        </p:cTn>
                                        <p:tgtEl>
                                          <p:spTgt spid="229408"/>
                                        </p:tgtEl>
                                        <p:attrNameLst>
                                          <p:attrName>style.visibility</p:attrName>
                                        </p:attrNameLst>
                                      </p:cBhvr>
                                      <p:to>
                                        <p:strVal val="visible"/>
                                      </p:to>
                                    </p:set>
                                    <p:animEffect transition="in" filter="blinds(horizontal)">
                                      <p:cBhvr>
                                        <p:cTn id="116" dur="500"/>
                                        <p:tgtEl>
                                          <p:spTgt spid="229408"/>
                                        </p:tgtEl>
                                      </p:cBhvr>
                                    </p:animEffect>
                                  </p:childTnLst>
                                </p:cTn>
                              </p:par>
                              <p:par>
                                <p:cTn id="117" presetID="3" presetClass="entr" presetSubtype="10" fill="hold" grpId="0" nodeType="withEffect">
                                  <p:stCondLst>
                                    <p:cond delay="0"/>
                                  </p:stCondLst>
                                  <p:childTnLst>
                                    <p:set>
                                      <p:cBhvr>
                                        <p:cTn id="118" dur="1" fill="hold">
                                          <p:stCondLst>
                                            <p:cond delay="0"/>
                                          </p:stCondLst>
                                        </p:cTn>
                                        <p:tgtEl>
                                          <p:spTgt spid="229442"/>
                                        </p:tgtEl>
                                        <p:attrNameLst>
                                          <p:attrName>style.visibility</p:attrName>
                                        </p:attrNameLst>
                                      </p:cBhvr>
                                      <p:to>
                                        <p:strVal val="visible"/>
                                      </p:to>
                                    </p:set>
                                    <p:animEffect transition="in" filter="blinds(horizontal)">
                                      <p:cBhvr>
                                        <p:cTn id="119" dur="500"/>
                                        <p:tgtEl>
                                          <p:spTgt spid="229442"/>
                                        </p:tgtEl>
                                      </p:cBhvr>
                                    </p:animEffect>
                                  </p:childTnLst>
                                </p:cTn>
                              </p:par>
                              <p:par>
                                <p:cTn id="120" presetID="3" presetClass="entr" presetSubtype="10" fill="hold" grpId="0" nodeType="withEffect">
                                  <p:stCondLst>
                                    <p:cond delay="0"/>
                                  </p:stCondLst>
                                  <p:childTnLst>
                                    <p:set>
                                      <p:cBhvr>
                                        <p:cTn id="121" dur="1" fill="hold">
                                          <p:stCondLst>
                                            <p:cond delay="0"/>
                                          </p:stCondLst>
                                        </p:cTn>
                                        <p:tgtEl>
                                          <p:spTgt spid="229447"/>
                                        </p:tgtEl>
                                        <p:attrNameLst>
                                          <p:attrName>style.visibility</p:attrName>
                                        </p:attrNameLst>
                                      </p:cBhvr>
                                      <p:to>
                                        <p:strVal val="visible"/>
                                      </p:to>
                                    </p:set>
                                    <p:animEffect transition="in" filter="blinds(horizontal)">
                                      <p:cBhvr>
                                        <p:cTn id="122" dur="500"/>
                                        <p:tgtEl>
                                          <p:spTgt spid="229447"/>
                                        </p:tgtEl>
                                      </p:cBhvr>
                                    </p:animEffect>
                                  </p:childTnLst>
                                </p:cTn>
                              </p:par>
                              <p:par>
                                <p:cTn id="123" presetID="3" presetClass="entr" presetSubtype="10" fill="hold" grpId="0" nodeType="withEffect">
                                  <p:stCondLst>
                                    <p:cond delay="0"/>
                                  </p:stCondLst>
                                  <p:childTnLst>
                                    <p:set>
                                      <p:cBhvr>
                                        <p:cTn id="124" dur="1" fill="hold">
                                          <p:stCondLst>
                                            <p:cond delay="0"/>
                                          </p:stCondLst>
                                        </p:cTn>
                                        <p:tgtEl>
                                          <p:spTgt spid="229405"/>
                                        </p:tgtEl>
                                        <p:attrNameLst>
                                          <p:attrName>style.visibility</p:attrName>
                                        </p:attrNameLst>
                                      </p:cBhvr>
                                      <p:to>
                                        <p:strVal val="visible"/>
                                      </p:to>
                                    </p:set>
                                    <p:animEffect transition="in" filter="blinds(horizontal)">
                                      <p:cBhvr>
                                        <p:cTn id="125" dur="500"/>
                                        <p:tgtEl>
                                          <p:spTgt spid="229405"/>
                                        </p:tgtEl>
                                      </p:cBhvr>
                                    </p:animEffect>
                                  </p:childTnLst>
                                </p:cTn>
                              </p:par>
                              <p:par>
                                <p:cTn id="126" presetID="3" presetClass="entr" presetSubtype="10" fill="hold" grpId="0" nodeType="withEffect">
                                  <p:stCondLst>
                                    <p:cond delay="0"/>
                                  </p:stCondLst>
                                  <p:childTnLst>
                                    <p:set>
                                      <p:cBhvr>
                                        <p:cTn id="127" dur="1" fill="hold">
                                          <p:stCondLst>
                                            <p:cond delay="0"/>
                                          </p:stCondLst>
                                        </p:cTn>
                                        <p:tgtEl>
                                          <p:spTgt spid="229439"/>
                                        </p:tgtEl>
                                        <p:attrNameLst>
                                          <p:attrName>style.visibility</p:attrName>
                                        </p:attrNameLst>
                                      </p:cBhvr>
                                      <p:to>
                                        <p:strVal val="visible"/>
                                      </p:to>
                                    </p:set>
                                    <p:animEffect transition="in" filter="blinds(horizontal)">
                                      <p:cBhvr>
                                        <p:cTn id="128" dur="500"/>
                                        <p:tgtEl>
                                          <p:spTgt spid="229439"/>
                                        </p:tgtEl>
                                      </p:cBhvr>
                                    </p:animEffect>
                                  </p:childTnLst>
                                </p:cTn>
                              </p:par>
                              <p:par>
                                <p:cTn id="129" presetID="3" presetClass="entr" presetSubtype="10" fill="hold" grpId="0" nodeType="withEffect">
                                  <p:stCondLst>
                                    <p:cond delay="0"/>
                                  </p:stCondLst>
                                  <p:childTnLst>
                                    <p:set>
                                      <p:cBhvr>
                                        <p:cTn id="130" dur="1" fill="hold">
                                          <p:stCondLst>
                                            <p:cond delay="0"/>
                                          </p:stCondLst>
                                        </p:cTn>
                                        <p:tgtEl>
                                          <p:spTgt spid="229446"/>
                                        </p:tgtEl>
                                        <p:attrNameLst>
                                          <p:attrName>style.visibility</p:attrName>
                                        </p:attrNameLst>
                                      </p:cBhvr>
                                      <p:to>
                                        <p:strVal val="visible"/>
                                      </p:to>
                                    </p:set>
                                    <p:animEffect transition="in" filter="blinds(horizontal)">
                                      <p:cBhvr>
                                        <p:cTn id="131" dur="500"/>
                                        <p:tgtEl>
                                          <p:spTgt spid="229446"/>
                                        </p:tgtEl>
                                      </p:cBhvr>
                                    </p:animEffect>
                                  </p:childTnLst>
                                </p:cTn>
                              </p:par>
                              <p:par>
                                <p:cTn id="132" presetID="3" presetClass="entr" presetSubtype="10" fill="hold" grpId="0" nodeType="withEffect">
                                  <p:stCondLst>
                                    <p:cond delay="0"/>
                                  </p:stCondLst>
                                  <p:childTnLst>
                                    <p:set>
                                      <p:cBhvr>
                                        <p:cTn id="133" dur="1" fill="hold">
                                          <p:stCondLst>
                                            <p:cond delay="0"/>
                                          </p:stCondLst>
                                        </p:cTn>
                                        <p:tgtEl>
                                          <p:spTgt spid="229444"/>
                                        </p:tgtEl>
                                        <p:attrNameLst>
                                          <p:attrName>style.visibility</p:attrName>
                                        </p:attrNameLst>
                                      </p:cBhvr>
                                      <p:to>
                                        <p:strVal val="visible"/>
                                      </p:to>
                                    </p:set>
                                    <p:animEffect transition="in" filter="blinds(horizontal)">
                                      <p:cBhvr>
                                        <p:cTn id="134" dur="500"/>
                                        <p:tgtEl>
                                          <p:spTgt spid="229444"/>
                                        </p:tgtEl>
                                      </p:cBhvr>
                                    </p:animEffect>
                                  </p:childTnLst>
                                </p:cTn>
                              </p:par>
                              <p:par>
                                <p:cTn id="135" presetID="3" presetClass="entr" presetSubtype="10" fill="hold" grpId="0" nodeType="withEffect">
                                  <p:stCondLst>
                                    <p:cond delay="0"/>
                                  </p:stCondLst>
                                  <p:childTnLst>
                                    <p:set>
                                      <p:cBhvr>
                                        <p:cTn id="136" dur="1" fill="hold">
                                          <p:stCondLst>
                                            <p:cond delay="0"/>
                                          </p:stCondLst>
                                        </p:cTn>
                                        <p:tgtEl>
                                          <p:spTgt spid="229445"/>
                                        </p:tgtEl>
                                        <p:attrNameLst>
                                          <p:attrName>style.visibility</p:attrName>
                                        </p:attrNameLst>
                                      </p:cBhvr>
                                      <p:to>
                                        <p:strVal val="visible"/>
                                      </p:to>
                                    </p:set>
                                    <p:animEffect transition="in" filter="blinds(horizontal)">
                                      <p:cBhvr>
                                        <p:cTn id="137" dur="500"/>
                                        <p:tgtEl>
                                          <p:spTgt spid="229445"/>
                                        </p:tgtEl>
                                      </p:cBhvr>
                                    </p:animEffect>
                                  </p:childTnLst>
                                </p:cTn>
                              </p:par>
                              <p:par>
                                <p:cTn id="138" presetID="3" presetClass="entr" presetSubtype="10" fill="hold" grpId="1" nodeType="withEffect">
                                  <p:stCondLst>
                                    <p:cond delay="0"/>
                                  </p:stCondLst>
                                  <p:childTnLst>
                                    <p:set>
                                      <p:cBhvr>
                                        <p:cTn id="139" dur="1" fill="hold">
                                          <p:stCondLst>
                                            <p:cond delay="0"/>
                                          </p:stCondLst>
                                        </p:cTn>
                                        <p:tgtEl>
                                          <p:spTgt spid="229448"/>
                                        </p:tgtEl>
                                        <p:attrNameLst>
                                          <p:attrName>style.visibility</p:attrName>
                                        </p:attrNameLst>
                                      </p:cBhvr>
                                      <p:to>
                                        <p:strVal val="visible"/>
                                      </p:to>
                                    </p:set>
                                    <p:animEffect transition="in" filter="blinds(horizontal)">
                                      <p:cBhvr>
                                        <p:cTn id="140" dur="500"/>
                                        <p:tgtEl>
                                          <p:spTgt spid="229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95" grpId="0" animBg="1"/>
      <p:bldP spid="229396" grpId="0" animBg="1"/>
      <p:bldP spid="229397" grpId="0" animBg="1"/>
      <p:bldP spid="229398" grpId="0" animBg="1"/>
      <p:bldP spid="229399" grpId="0" animBg="1"/>
      <p:bldP spid="229400" grpId="0" animBg="1"/>
      <p:bldP spid="229403" grpId="0" animBg="1"/>
      <p:bldP spid="229405" grpId="0" animBg="1"/>
      <p:bldP spid="229406" grpId="0" animBg="1"/>
      <p:bldP spid="229407" grpId="0" animBg="1"/>
      <p:bldP spid="229408" grpId="0" animBg="1"/>
      <p:bldP spid="229409" grpId="0" animBg="1"/>
      <p:bldP spid="229410" grpId="0" animBg="1"/>
      <p:bldP spid="229411" grpId="0" animBg="1"/>
      <p:bldP spid="229412" grpId="0" animBg="1"/>
      <p:bldP spid="229413" grpId="0" animBg="1"/>
      <p:bldP spid="229414" grpId="0"/>
      <p:bldP spid="229415" grpId="0"/>
      <p:bldP spid="229416" grpId="0" animBg="1"/>
      <p:bldP spid="229417" grpId="0" animBg="1"/>
      <p:bldP spid="229418" grpId="0" animBg="1"/>
      <p:bldP spid="229419" grpId="0" animBg="1"/>
      <p:bldP spid="229420" grpId="0"/>
      <p:bldP spid="229421" grpId="0"/>
      <p:bldP spid="229422" grpId="0"/>
      <p:bldP spid="229423" grpId="0"/>
      <p:bldP spid="229424" grpId="0"/>
      <p:bldP spid="229425" grpId="0"/>
      <p:bldP spid="229434" grpId="0" animBg="1"/>
      <p:bldP spid="229435" grpId="0"/>
      <p:bldP spid="229436" grpId="0"/>
      <p:bldP spid="229437" grpId="0"/>
      <p:bldP spid="229438" grpId="0"/>
      <p:bldP spid="229439" grpId="0"/>
      <p:bldP spid="229440" grpId="0"/>
      <p:bldP spid="229441" grpId="0"/>
      <p:bldP spid="229442" grpId="0"/>
      <p:bldP spid="229443" grpId="0"/>
      <p:bldP spid="229444" grpId="0" animBg="1"/>
      <p:bldP spid="229445" grpId="0"/>
      <p:bldP spid="229446" grpId="0" animBg="1"/>
      <p:bldP spid="229447" grpId="0" animBg="1"/>
      <p:bldP spid="229448" grpId="0" animBg="1"/>
      <p:bldP spid="229448"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descr="20%"/>
          <p:cNvSpPr>
            <a:spLocks noGrp="1" noChangeArrowheads="1"/>
          </p:cNvSpPr>
          <p:nvPr>
            <p:ph type="title"/>
          </p:nvPr>
        </p:nvSpPr>
        <p:spPr/>
        <p:txBody>
          <a:bodyPr/>
          <a:lstStyle/>
          <a:p>
            <a:r>
              <a:rPr lang="de-DE"/>
              <a:t>TEMPLATE FÜR DIE SWOT-ANALYSE</a:t>
            </a:r>
          </a:p>
        </p:txBody>
      </p:sp>
      <p:sp>
        <p:nvSpPr>
          <p:cNvPr id="365571" name="Rectangle 3"/>
          <p:cNvSpPr>
            <a:spLocks noChangeArrowheads="1"/>
          </p:cNvSpPr>
          <p:nvPr/>
        </p:nvSpPr>
        <p:spPr bwMode="auto">
          <a:xfrm>
            <a:off x="488950" y="1331913"/>
            <a:ext cx="3743325" cy="2232025"/>
          </a:xfrm>
          <a:prstGeom prst="rect">
            <a:avLst/>
          </a:prstGeom>
          <a:solidFill>
            <a:schemeClr val="bg1"/>
          </a:solidFill>
          <a:ln w="9525" algn="ctr">
            <a:solidFill>
              <a:schemeClr val="tx1"/>
            </a:solidFill>
            <a:miter lim="800000"/>
            <a:headEnd/>
            <a:tailEnd/>
          </a:ln>
          <a:effectLst/>
        </p:spPr>
        <p:txBody>
          <a:bodyPr/>
          <a:lstStyle/>
          <a:p>
            <a:pPr marL="179388" indent="-179388"/>
            <a:r>
              <a:rPr lang="de-DE" sz="1000"/>
              <a:t>Finanzielle Situation</a:t>
            </a:r>
          </a:p>
          <a:p>
            <a:pPr marL="179388" indent="-179388"/>
            <a:endParaRPr lang="de-DE" sz="1000"/>
          </a:p>
          <a:p>
            <a:pPr marL="179388" indent="-179388">
              <a:buFontTx/>
              <a:buNone/>
            </a:pPr>
            <a:endParaRPr lang="de-DE" sz="1000"/>
          </a:p>
          <a:p>
            <a:pPr marL="179388" indent="-179388"/>
            <a:r>
              <a:rPr lang="de-DE" sz="1000"/>
              <a:t>Organisation &amp; Human Kapital</a:t>
            </a:r>
          </a:p>
          <a:p>
            <a:pPr marL="179388" indent="-179388"/>
            <a:endParaRPr lang="de-DE" sz="1000"/>
          </a:p>
          <a:p>
            <a:pPr marL="179388" indent="-179388"/>
            <a:endParaRPr lang="de-DE" sz="1000"/>
          </a:p>
          <a:p>
            <a:pPr marL="179388" indent="-179388"/>
            <a:r>
              <a:rPr lang="de-DE" sz="1000"/>
              <a:t>Produktportfolio</a:t>
            </a:r>
          </a:p>
          <a:p>
            <a:pPr marL="179388" indent="-179388"/>
            <a:endParaRPr lang="de-DE" sz="1000"/>
          </a:p>
          <a:p>
            <a:pPr marL="179388" indent="-179388"/>
            <a:endParaRPr lang="de-DE" sz="1000"/>
          </a:p>
          <a:p>
            <a:pPr marL="179388" indent="-179388"/>
            <a:r>
              <a:rPr lang="de-DE" sz="1000"/>
              <a:t>Forschung und Entwicklung</a:t>
            </a:r>
          </a:p>
          <a:p>
            <a:pPr marL="179388" indent="-179388"/>
            <a:endParaRPr lang="de-DE" sz="1000"/>
          </a:p>
          <a:p>
            <a:pPr marL="179388" indent="-179388"/>
            <a:endParaRPr lang="de-DE" sz="1000"/>
          </a:p>
          <a:p>
            <a:pPr marL="179388" indent="-179388"/>
            <a:r>
              <a:rPr lang="de-DE" sz="1000"/>
              <a:t>Interne Prozesse</a:t>
            </a:r>
          </a:p>
        </p:txBody>
      </p:sp>
      <p:sp>
        <p:nvSpPr>
          <p:cNvPr id="365572" name="Rectangle 4"/>
          <p:cNvSpPr>
            <a:spLocks noChangeArrowheads="1"/>
          </p:cNvSpPr>
          <p:nvPr/>
        </p:nvSpPr>
        <p:spPr bwMode="auto">
          <a:xfrm>
            <a:off x="5168900" y="1331913"/>
            <a:ext cx="3743325" cy="2232025"/>
          </a:xfrm>
          <a:prstGeom prst="rect">
            <a:avLst/>
          </a:prstGeom>
          <a:solidFill>
            <a:schemeClr val="bg1"/>
          </a:solidFill>
          <a:ln w="9525" algn="ctr">
            <a:solidFill>
              <a:schemeClr val="tx1"/>
            </a:solidFill>
            <a:miter lim="800000"/>
            <a:headEnd/>
            <a:tailEnd/>
          </a:ln>
          <a:effectLst/>
        </p:spPr>
        <p:txBody>
          <a:bodyPr wrap="none" anchor="ctr"/>
          <a:lstStyle/>
          <a:p>
            <a:pPr marL="179388" indent="-179388"/>
            <a:r>
              <a:rPr lang="de-DE" sz="1000"/>
              <a:t>Märkte und Kunden</a:t>
            </a:r>
          </a:p>
          <a:p>
            <a:pPr marL="179388" indent="-179388"/>
            <a:endParaRPr lang="de-DE" sz="1000"/>
          </a:p>
          <a:p>
            <a:pPr marL="179388" indent="-179388"/>
            <a:endParaRPr lang="de-DE" sz="1000"/>
          </a:p>
          <a:p>
            <a:pPr marL="179388" indent="-179388"/>
            <a:r>
              <a:rPr lang="de-DE" sz="1000"/>
              <a:t>Wettbewerb</a:t>
            </a:r>
          </a:p>
          <a:p>
            <a:pPr marL="179388" indent="-179388"/>
            <a:endParaRPr lang="de-DE" sz="1000"/>
          </a:p>
          <a:p>
            <a:pPr marL="179388" indent="-179388"/>
            <a:endParaRPr lang="de-DE" sz="1000"/>
          </a:p>
          <a:p>
            <a:pPr marL="179388" indent="-179388"/>
            <a:r>
              <a:rPr lang="de-DE" sz="1000"/>
              <a:t>Substitutionsprodukte und Technologien</a:t>
            </a:r>
          </a:p>
          <a:p>
            <a:pPr marL="179388" indent="-179388"/>
            <a:endParaRPr lang="de-DE" sz="1000"/>
          </a:p>
          <a:p>
            <a:pPr marL="179388" indent="-179388"/>
            <a:endParaRPr lang="de-DE" sz="1000"/>
          </a:p>
          <a:p>
            <a:pPr marL="179388" indent="-179388"/>
            <a:r>
              <a:rPr lang="de-DE" sz="1000"/>
              <a:t>Gesellschaft</a:t>
            </a:r>
          </a:p>
          <a:p>
            <a:pPr marL="179388" indent="-179388"/>
            <a:endParaRPr lang="de-DE"/>
          </a:p>
        </p:txBody>
      </p:sp>
      <p:sp>
        <p:nvSpPr>
          <p:cNvPr id="365573" name="Rectangle 5"/>
          <p:cNvSpPr>
            <a:spLocks noChangeArrowheads="1"/>
          </p:cNvSpPr>
          <p:nvPr/>
        </p:nvSpPr>
        <p:spPr bwMode="auto">
          <a:xfrm>
            <a:off x="488950" y="3970338"/>
            <a:ext cx="3743325" cy="2232025"/>
          </a:xfrm>
          <a:prstGeom prst="rect">
            <a:avLst/>
          </a:prstGeom>
          <a:solidFill>
            <a:schemeClr val="bg1"/>
          </a:solidFill>
          <a:ln w="9525" algn="ctr">
            <a:solidFill>
              <a:schemeClr val="tx1"/>
            </a:solidFill>
            <a:miter lim="800000"/>
            <a:headEnd/>
            <a:tailEnd/>
          </a:ln>
          <a:effectLst/>
        </p:spPr>
        <p:txBody>
          <a:bodyPr wrap="none" anchor="ctr"/>
          <a:lstStyle/>
          <a:p>
            <a:pPr marL="179388" indent="-179388"/>
            <a:r>
              <a:rPr lang="de-DE" sz="1000"/>
              <a:t>Finanzielle Situation</a:t>
            </a:r>
          </a:p>
          <a:p>
            <a:pPr marL="179388" indent="-179388"/>
            <a:endParaRPr lang="de-DE" sz="1000"/>
          </a:p>
          <a:p>
            <a:pPr marL="179388" indent="-179388"/>
            <a:endParaRPr lang="de-DE" sz="1000"/>
          </a:p>
          <a:p>
            <a:pPr marL="179388" indent="-179388"/>
            <a:r>
              <a:rPr lang="de-DE" sz="1000"/>
              <a:t>Organisation &amp; Human Kapital</a:t>
            </a:r>
          </a:p>
          <a:p>
            <a:pPr marL="179388" indent="-179388"/>
            <a:endParaRPr lang="de-DE" sz="1000"/>
          </a:p>
          <a:p>
            <a:pPr marL="179388" indent="-179388"/>
            <a:endParaRPr lang="de-DE" sz="1000"/>
          </a:p>
          <a:p>
            <a:pPr marL="179388" indent="-179388"/>
            <a:r>
              <a:rPr lang="de-DE" sz="1000"/>
              <a:t>Produktportfolio</a:t>
            </a:r>
          </a:p>
          <a:p>
            <a:pPr marL="179388" indent="-179388"/>
            <a:endParaRPr lang="de-DE" sz="1000"/>
          </a:p>
          <a:p>
            <a:pPr marL="179388" indent="-179388"/>
            <a:endParaRPr lang="de-DE" sz="1000"/>
          </a:p>
          <a:p>
            <a:pPr marL="179388" indent="-179388"/>
            <a:r>
              <a:rPr lang="de-DE" sz="1000"/>
              <a:t>Forschung und Entwicklung</a:t>
            </a:r>
          </a:p>
          <a:p>
            <a:pPr marL="179388" indent="-179388"/>
            <a:endParaRPr lang="de-DE" sz="1000"/>
          </a:p>
          <a:p>
            <a:pPr marL="179388" indent="-179388"/>
            <a:endParaRPr lang="de-DE" sz="1000"/>
          </a:p>
          <a:p>
            <a:pPr marL="179388" indent="-179388"/>
            <a:r>
              <a:rPr lang="de-DE" sz="1000"/>
              <a:t>Interne Prozesse</a:t>
            </a:r>
          </a:p>
        </p:txBody>
      </p:sp>
      <p:sp>
        <p:nvSpPr>
          <p:cNvPr id="365574" name="Rectangle 6"/>
          <p:cNvSpPr>
            <a:spLocks noChangeArrowheads="1"/>
          </p:cNvSpPr>
          <p:nvPr/>
        </p:nvSpPr>
        <p:spPr bwMode="auto">
          <a:xfrm>
            <a:off x="5168900" y="3970338"/>
            <a:ext cx="3743325" cy="2232025"/>
          </a:xfrm>
          <a:prstGeom prst="rect">
            <a:avLst/>
          </a:prstGeom>
          <a:solidFill>
            <a:schemeClr val="bg1"/>
          </a:solidFill>
          <a:ln w="9525" algn="ctr">
            <a:solidFill>
              <a:schemeClr val="tx1"/>
            </a:solidFill>
            <a:miter lim="800000"/>
            <a:headEnd/>
            <a:tailEnd/>
          </a:ln>
          <a:effectLst/>
        </p:spPr>
        <p:txBody>
          <a:bodyPr wrap="none" anchor="ctr"/>
          <a:lstStyle/>
          <a:p>
            <a:pPr marL="179388" indent="-179388"/>
            <a:r>
              <a:rPr lang="de-DE" sz="1000"/>
              <a:t>Märkte und Kunden</a:t>
            </a:r>
          </a:p>
          <a:p>
            <a:pPr marL="179388" indent="-179388"/>
            <a:endParaRPr lang="de-DE" sz="1000"/>
          </a:p>
          <a:p>
            <a:pPr marL="179388" indent="-179388"/>
            <a:endParaRPr lang="de-DE" sz="1000"/>
          </a:p>
          <a:p>
            <a:pPr marL="179388" indent="-179388"/>
            <a:r>
              <a:rPr lang="de-DE" sz="1000"/>
              <a:t>Wettbewerb</a:t>
            </a:r>
          </a:p>
          <a:p>
            <a:pPr marL="179388" indent="-179388"/>
            <a:endParaRPr lang="de-DE" sz="1000"/>
          </a:p>
          <a:p>
            <a:pPr marL="179388" indent="-179388"/>
            <a:endParaRPr lang="de-DE" sz="1000"/>
          </a:p>
          <a:p>
            <a:pPr marL="179388" indent="-179388"/>
            <a:r>
              <a:rPr lang="de-DE" sz="1000"/>
              <a:t>Substitutionsprodukte und Technologien</a:t>
            </a:r>
          </a:p>
          <a:p>
            <a:pPr marL="179388" indent="-179388"/>
            <a:endParaRPr lang="de-DE" sz="1000"/>
          </a:p>
          <a:p>
            <a:pPr marL="179388" indent="-179388"/>
            <a:endParaRPr lang="de-DE" sz="1000"/>
          </a:p>
          <a:p>
            <a:pPr marL="179388" indent="-179388"/>
            <a:r>
              <a:rPr lang="de-DE" sz="1000"/>
              <a:t>Gesellschaft</a:t>
            </a:r>
          </a:p>
        </p:txBody>
      </p:sp>
      <p:sp>
        <p:nvSpPr>
          <p:cNvPr id="365575" name="Rectangle 7"/>
          <p:cNvSpPr>
            <a:spLocks noChangeArrowheads="1"/>
          </p:cNvSpPr>
          <p:nvPr/>
        </p:nvSpPr>
        <p:spPr bwMode="auto">
          <a:xfrm>
            <a:off x="488950" y="1052513"/>
            <a:ext cx="3743325" cy="287337"/>
          </a:xfrm>
          <a:prstGeom prst="rect">
            <a:avLst/>
          </a:prstGeom>
          <a:solidFill>
            <a:srgbClr val="C0C0C0"/>
          </a:solidFill>
          <a:ln w="9525" algn="ctr">
            <a:solidFill>
              <a:schemeClr val="tx1"/>
            </a:solidFill>
            <a:miter lim="800000"/>
            <a:headEnd/>
            <a:tailEnd/>
          </a:ln>
          <a:effectLst/>
        </p:spPr>
        <p:txBody>
          <a:bodyPr wrap="none" anchor="ctr"/>
          <a:lstStyle/>
          <a:p>
            <a:pPr marL="179388" indent="-179388" algn="ctr">
              <a:buFontTx/>
              <a:buNone/>
            </a:pPr>
            <a:r>
              <a:rPr lang="de-DE"/>
              <a:t>Strengths</a:t>
            </a:r>
          </a:p>
        </p:txBody>
      </p:sp>
      <p:sp>
        <p:nvSpPr>
          <p:cNvPr id="365576" name="Rectangle 8"/>
          <p:cNvSpPr>
            <a:spLocks noChangeArrowheads="1"/>
          </p:cNvSpPr>
          <p:nvPr/>
        </p:nvSpPr>
        <p:spPr bwMode="auto">
          <a:xfrm>
            <a:off x="5168900" y="1052513"/>
            <a:ext cx="3743325" cy="287337"/>
          </a:xfrm>
          <a:prstGeom prst="rect">
            <a:avLst/>
          </a:prstGeom>
          <a:solidFill>
            <a:srgbClr val="C0C0C0"/>
          </a:solidFill>
          <a:ln w="9525" algn="ctr">
            <a:solidFill>
              <a:schemeClr val="tx1"/>
            </a:solidFill>
            <a:miter lim="800000"/>
            <a:headEnd/>
            <a:tailEnd/>
          </a:ln>
          <a:effectLst/>
        </p:spPr>
        <p:txBody>
          <a:bodyPr wrap="none" anchor="ctr"/>
          <a:lstStyle/>
          <a:p>
            <a:pPr marL="179388" indent="-179388" algn="ctr">
              <a:buFontTx/>
              <a:buNone/>
            </a:pPr>
            <a:r>
              <a:rPr lang="de-DE"/>
              <a:t>Opportunities</a:t>
            </a:r>
          </a:p>
        </p:txBody>
      </p:sp>
      <p:sp>
        <p:nvSpPr>
          <p:cNvPr id="365577" name="Rectangle 9"/>
          <p:cNvSpPr>
            <a:spLocks noChangeArrowheads="1"/>
          </p:cNvSpPr>
          <p:nvPr/>
        </p:nvSpPr>
        <p:spPr bwMode="auto">
          <a:xfrm>
            <a:off x="488950" y="3683000"/>
            <a:ext cx="3743325" cy="287338"/>
          </a:xfrm>
          <a:prstGeom prst="rect">
            <a:avLst/>
          </a:prstGeom>
          <a:solidFill>
            <a:srgbClr val="C0C0C0"/>
          </a:solidFill>
          <a:ln w="9525" algn="ctr">
            <a:solidFill>
              <a:schemeClr val="tx1"/>
            </a:solidFill>
            <a:miter lim="800000"/>
            <a:headEnd/>
            <a:tailEnd/>
          </a:ln>
          <a:effectLst/>
        </p:spPr>
        <p:txBody>
          <a:bodyPr wrap="none" anchor="ctr"/>
          <a:lstStyle/>
          <a:p>
            <a:pPr marL="179388" indent="-179388" algn="ctr">
              <a:buFontTx/>
              <a:buNone/>
            </a:pPr>
            <a:r>
              <a:rPr lang="de-DE"/>
              <a:t>Weaknesses</a:t>
            </a:r>
          </a:p>
        </p:txBody>
      </p:sp>
      <p:sp>
        <p:nvSpPr>
          <p:cNvPr id="365578" name="Rectangle 10"/>
          <p:cNvSpPr>
            <a:spLocks noChangeArrowheads="1"/>
          </p:cNvSpPr>
          <p:nvPr/>
        </p:nvSpPr>
        <p:spPr bwMode="auto">
          <a:xfrm>
            <a:off x="5168900" y="3683000"/>
            <a:ext cx="3743325" cy="287338"/>
          </a:xfrm>
          <a:prstGeom prst="rect">
            <a:avLst/>
          </a:prstGeom>
          <a:solidFill>
            <a:srgbClr val="C0C0C0"/>
          </a:solidFill>
          <a:ln w="9525" algn="ctr">
            <a:solidFill>
              <a:schemeClr val="tx1"/>
            </a:solidFill>
            <a:miter lim="800000"/>
            <a:headEnd/>
            <a:tailEnd/>
          </a:ln>
          <a:effectLst/>
        </p:spPr>
        <p:txBody>
          <a:bodyPr wrap="none" anchor="ctr"/>
          <a:lstStyle/>
          <a:p>
            <a:pPr marL="179388" indent="-179388" algn="ctr">
              <a:buFontTx/>
              <a:buNone/>
            </a:pPr>
            <a:r>
              <a:rPr lang="de-DE"/>
              <a:t>Threats</a:t>
            </a:r>
          </a:p>
        </p:txBody>
      </p:sp>
      <p:sp>
        <p:nvSpPr>
          <p:cNvPr id="365579" name="Rectangle 11"/>
          <p:cNvSpPr>
            <a:spLocks noChangeArrowheads="1"/>
          </p:cNvSpPr>
          <p:nvPr/>
        </p:nvSpPr>
        <p:spPr bwMode="auto">
          <a:xfrm>
            <a:off x="4232275" y="1339850"/>
            <a:ext cx="287338" cy="2232025"/>
          </a:xfrm>
          <a:prstGeom prst="rect">
            <a:avLst/>
          </a:prstGeom>
          <a:solidFill>
            <a:schemeClr val="bg1"/>
          </a:solidFill>
          <a:ln w="9525" algn="ctr">
            <a:solidFill>
              <a:schemeClr val="tx1"/>
            </a:solidFill>
            <a:miter lim="800000"/>
            <a:headEnd/>
            <a:tailEnd/>
          </a:ln>
          <a:effectLst/>
        </p:spPr>
        <p:txBody>
          <a:bodyPr wrap="none" anchor="ctr"/>
          <a:lstStyle/>
          <a:p>
            <a:endParaRPr lang="de-DE"/>
          </a:p>
        </p:txBody>
      </p:sp>
      <p:sp>
        <p:nvSpPr>
          <p:cNvPr id="365580" name="Rectangle 12"/>
          <p:cNvSpPr>
            <a:spLocks noChangeArrowheads="1"/>
          </p:cNvSpPr>
          <p:nvPr/>
        </p:nvSpPr>
        <p:spPr bwMode="auto">
          <a:xfrm>
            <a:off x="4232275" y="3970338"/>
            <a:ext cx="287338" cy="2232025"/>
          </a:xfrm>
          <a:prstGeom prst="rect">
            <a:avLst/>
          </a:prstGeom>
          <a:solidFill>
            <a:schemeClr val="bg1"/>
          </a:solidFill>
          <a:ln w="9525" algn="ctr">
            <a:solidFill>
              <a:schemeClr val="tx1"/>
            </a:solidFill>
            <a:miter lim="800000"/>
            <a:headEnd/>
            <a:tailEnd/>
          </a:ln>
          <a:effectLst/>
        </p:spPr>
        <p:txBody>
          <a:bodyPr wrap="none" anchor="ctr"/>
          <a:lstStyle/>
          <a:p>
            <a:endParaRPr lang="de-DE"/>
          </a:p>
        </p:txBody>
      </p:sp>
      <p:sp>
        <p:nvSpPr>
          <p:cNvPr id="365581" name="Rectangle 13"/>
          <p:cNvSpPr>
            <a:spLocks noChangeArrowheads="1"/>
          </p:cNvSpPr>
          <p:nvPr/>
        </p:nvSpPr>
        <p:spPr bwMode="auto">
          <a:xfrm>
            <a:off x="8913813" y="1330325"/>
            <a:ext cx="287337" cy="2232025"/>
          </a:xfrm>
          <a:prstGeom prst="rect">
            <a:avLst/>
          </a:prstGeom>
          <a:solidFill>
            <a:schemeClr val="bg1"/>
          </a:solidFill>
          <a:ln w="9525" algn="ctr">
            <a:solidFill>
              <a:schemeClr val="tx1"/>
            </a:solidFill>
            <a:miter lim="800000"/>
            <a:headEnd/>
            <a:tailEnd/>
          </a:ln>
          <a:effectLst/>
        </p:spPr>
        <p:txBody>
          <a:bodyPr wrap="none" anchor="ctr"/>
          <a:lstStyle/>
          <a:p>
            <a:endParaRPr lang="de-DE"/>
          </a:p>
        </p:txBody>
      </p:sp>
      <p:sp>
        <p:nvSpPr>
          <p:cNvPr id="365582" name="Rectangle 14"/>
          <p:cNvSpPr>
            <a:spLocks noChangeArrowheads="1"/>
          </p:cNvSpPr>
          <p:nvPr/>
        </p:nvSpPr>
        <p:spPr bwMode="auto">
          <a:xfrm>
            <a:off x="8913813" y="3970338"/>
            <a:ext cx="287337" cy="2232025"/>
          </a:xfrm>
          <a:prstGeom prst="rect">
            <a:avLst/>
          </a:prstGeom>
          <a:solidFill>
            <a:schemeClr val="bg1"/>
          </a:solidFill>
          <a:ln w="9525" algn="ctr">
            <a:solidFill>
              <a:schemeClr val="tx1"/>
            </a:solidFill>
            <a:miter lim="800000"/>
            <a:headEnd/>
            <a:tailEnd/>
          </a:ln>
          <a:effectLst/>
        </p:spPr>
        <p:txBody>
          <a:bodyPr wrap="none" anchor="ctr"/>
          <a:lstStyle/>
          <a:p>
            <a:endParaRPr lang="de-DE"/>
          </a:p>
        </p:txBody>
      </p:sp>
      <p:sp>
        <p:nvSpPr>
          <p:cNvPr id="365583" name="AutoShape 15"/>
          <p:cNvSpPr>
            <a:spLocks noChangeArrowheads="1"/>
          </p:cNvSpPr>
          <p:nvPr/>
        </p:nvSpPr>
        <p:spPr bwMode="auto">
          <a:xfrm rot="5400000">
            <a:off x="4017963" y="2265362"/>
            <a:ext cx="1582738" cy="144463"/>
          </a:xfrm>
          <a:prstGeom prst="triangle">
            <a:avLst>
              <a:gd name="adj" fmla="val 50000"/>
            </a:avLst>
          </a:prstGeom>
          <a:solidFill>
            <a:srgbClr val="969696"/>
          </a:solidFill>
          <a:ln w="9525" algn="ctr">
            <a:solidFill>
              <a:schemeClr val="tx1"/>
            </a:solidFill>
            <a:miter lim="800000"/>
            <a:headEnd/>
            <a:tailEnd/>
          </a:ln>
          <a:effectLst/>
        </p:spPr>
        <p:txBody>
          <a:bodyPr wrap="none" anchor="ctr"/>
          <a:lstStyle/>
          <a:p>
            <a:endParaRPr lang="de-DE"/>
          </a:p>
        </p:txBody>
      </p:sp>
      <p:sp>
        <p:nvSpPr>
          <p:cNvPr id="365584" name="AutoShape 16"/>
          <p:cNvSpPr>
            <a:spLocks noChangeArrowheads="1"/>
          </p:cNvSpPr>
          <p:nvPr/>
        </p:nvSpPr>
        <p:spPr bwMode="auto">
          <a:xfrm rot="5400000">
            <a:off x="4017963" y="4924425"/>
            <a:ext cx="1582737" cy="144463"/>
          </a:xfrm>
          <a:prstGeom prst="triangle">
            <a:avLst>
              <a:gd name="adj" fmla="val 50000"/>
            </a:avLst>
          </a:prstGeom>
          <a:solidFill>
            <a:srgbClr val="969696"/>
          </a:solidFill>
          <a:ln w="9525" algn="ctr">
            <a:solidFill>
              <a:schemeClr val="tx1"/>
            </a:solidFill>
            <a:miter lim="800000"/>
            <a:headEnd/>
            <a:tailEnd/>
          </a:ln>
          <a:effectLst/>
        </p:spPr>
        <p:txBody>
          <a:bodyPr wrap="none" anchor="ctr"/>
          <a:lstStyle/>
          <a:p>
            <a:endParaRPr lang="de-DE"/>
          </a:p>
        </p:txBody>
      </p:sp>
      <p:grpSp>
        <p:nvGrpSpPr>
          <p:cNvPr id="365585" name="Group 17"/>
          <p:cNvGrpSpPr>
            <a:grpSpLocks/>
          </p:cNvGrpSpPr>
          <p:nvPr>
            <p:custDataLst>
              <p:tags r:id="rId1"/>
            </p:custDataLst>
          </p:nvPr>
        </p:nvGrpSpPr>
        <p:grpSpPr bwMode="auto">
          <a:xfrm>
            <a:off x="4267200" y="2757488"/>
            <a:ext cx="219075" cy="222250"/>
            <a:chOff x="3472" y="3360"/>
            <a:chExt cx="227" cy="229"/>
          </a:xfrm>
        </p:grpSpPr>
        <p:sp>
          <p:nvSpPr>
            <p:cNvPr id="365586" name="Oval 18"/>
            <p:cNvSpPr>
              <a:spLocks noChangeAspect="1" noChangeArrowheads="1"/>
            </p:cNvSpPr>
            <p:nvPr/>
          </p:nvSpPr>
          <p:spPr bwMode="auto">
            <a:xfrm>
              <a:off x="3472" y="3360"/>
              <a:ext cx="227" cy="229"/>
            </a:xfrm>
            <a:prstGeom prst="ellipse">
              <a:avLst/>
            </a:prstGeom>
            <a:solidFill>
              <a:schemeClr val="bg1"/>
            </a:solidFill>
            <a:ln w="9525" algn="ctr">
              <a:solidFill>
                <a:schemeClr val="bg2"/>
              </a:solidFill>
              <a:round/>
              <a:headEnd/>
              <a:tailEnd/>
            </a:ln>
            <a:effectLst/>
          </p:spPr>
          <p:txBody>
            <a:bodyPr lIns="0" tIns="0" rIns="0" bIns="0" anchor="ctr">
              <a:spAutoFit/>
            </a:bodyPr>
            <a:lstStyle/>
            <a:p>
              <a:endParaRPr lang="de-DE"/>
            </a:p>
          </p:txBody>
        </p:sp>
        <p:sp>
          <p:nvSpPr>
            <p:cNvPr id="365587" name="Arc 19"/>
            <p:cNvSpPr>
              <a:spLocks noChangeAspect="1"/>
            </p:cNvSpPr>
            <p:nvPr/>
          </p:nvSpPr>
          <p:spPr bwMode="auto">
            <a:xfrm>
              <a:off x="3581" y="3362"/>
              <a:ext cx="114" cy="227"/>
            </a:xfrm>
            <a:custGeom>
              <a:avLst/>
              <a:gdLst>
                <a:gd name="G0" fmla="+- 168 0 0"/>
                <a:gd name="G1" fmla="+- 21600 0 0"/>
                <a:gd name="G2" fmla="+- 21600 0 0"/>
                <a:gd name="T0" fmla="*/ 168 w 21768"/>
                <a:gd name="T1" fmla="*/ 0 h 43200"/>
                <a:gd name="T2" fmla="*/ 0 w 21768"/>
                <a:gd name="T3" fmla="*/ 43199 h 43200"/>
                <a:gd name="T4" fmla="*/ 168 w 21768"/>
                <a:gd name="T5" fmla="*/ 21600 h 43200"/>
              </a:gdLst>
              <a:ahLst/>
              <a:cxnLst>
                <a:cxn ang="0">
                  <a:pos x="T0" y="T1"/>
                </a:cxn>
                <a:cxn ang="0">
                  <a:pos x="T2" y="T3"/>
                </a:cxn>
                <a:cxn ang="0">
                  <a:pos x="T4" y="T5"/>
                </a:cxn>
              </a:cxnLst>
              <a:rect l="0" t="0" r="r" b="b"/>
              <a:pathLst>
                <a:path w="21768" h="43200" fill="none" extrusionOk="0">
                  <a:moveTo>
                    <a:pt x="167" y="0"/>
                  </a:moveTo>
                  <a:cubicBezTo>
                    <a:pt x="12097" y="0"/>
                    <a:pt x="21768" y="9670"/>
                    <a:pt x="21768" y="21600"/>
                  </a:cubicBezTo>
                  <a:cubicBezTo>
                    <a:pt x="21768" y="33529"/>
                    <a:pt x="12097" y="43200"/>
                    <a:pt x="168" y="43200"/>
                  </a:cubicBezTo>
                  <a:cubicBezTo>
                    <a:pt x="111" y="43200"/>
                    <a:pt x="55" y="43199"/>
                    <a:pt x="-1" y="43199"/>
                  </a:cubicBezTo>
                </a:path>
                <a:path w="21768" h="43200" stroke="0" extrusionOk="0">
                  <a:moveTo>
                    <a:pt x="167" y="0"/>
                  </a:moveTo>
                  <a:cubicBezTo>
                    <a:pt x="12097" y="0"/>
                    <a:pt x="21768" y="9670"/>
                    <a:pt x="21768" y="21600"/>
                  </a:cubicBezTo>
                  <a:cubicBezTo>
                    <a:pt x="21768" y="33529"/>
                    <a:pt x="12097" y="43200"/>
                    <a:pt x="168" y="43200"/>
                  </a:cubicBezTo>
                  <a:cubicBezTo>
                    <a:pt x="111" y="43200"/>
                    <a:pt x="55" y="43199"/>
                    <a:pt x="-1" y="43199"/>
                  </a:cubicBezTo>
                  <a:lnTo>
                    <a:pt x="168" y="21600"/>
                  </a:lnTo>
                  <a:close/>
                </a:path>
              </a:pathLst>
            </a:custGeom>
            <a:solidFill>
              <a:schemeClr val="bg2"/>
            </a:solidFill>
            <a:ln w="9525">
              <a:solidFill>
                <a:schemeClr val="bg2"/>
              </a:solidFill>
              <a:round/>
              <a:headEnd/>
              <a:tailEnd/>
            </a:ln>
            <a:effectLst/>
          </p:spPr>
          <p:txBody>
            <a:bodyPr lIns="0" tIns="0" rIns="0" bIns="0" anchor="ctr">
              <a:spAutoFit/>
            </a:bodyPr>
            <a:lstStyle/>
            <a:p>
              <a:endParaRPr lang="de-DE"/>
            </a:p>
          </p:txBody>
        </p:sp>
      </p:grpSp>
      <p:grpSp>
        <p:nvGrpSpPr>
          <p:cNvPr id="365588" name="Group 20"/>
          <p:cNvGrpSpPr>
            <a:grpSpLocks/>
          </p:cNvGrpSpPr>
          <p:nvPr>
            <p:custDataLst>
              <p:tags r:id="rId2"/>
            </p:custDataLst>
          </p:nvPr>
        </p:nvGrpSpPr>
        <p:grpSpPr bwMode="auto">
          <a:xfrm>
            <a:off x="4267200" y="2303463"/>
            <a:ext cx="219075" cy="222250"/>
            <a:chOff x="2842" y="3362"/>
            <a:chExt cx="227" cy="227"/>
          </a:xfrm>
        </p:grpSpPr>
        <p:sp>
          <p:nvSpPr>
            <p:cNvPr id="365589" name="Oval 21"/>
            <p:cNvSpPr>
              <a:spLocks noChangeAspect="1" noChangeArrowheads="1"/>
            </p:cNvSpPr>
            <p:nvPr/>
          </p:nvSpPr>
          <p:spPr bwMode="auto">
            <a:xfrm>
              <a:off x="2842" y="3362"/>
              <a:ext cx="227" cy="227"/>
            </a:xfrm>
            <a:prstGeom prst="ellipse">
              <a:avLst/>
            </a:prstGeom>
            <a:solidFill>
              <a:schemeClr val="bg1"/>
            </a:solidFill>
            <a:ln w="9525" algn="ctr">
              <a:solidFill>
                <a:schemeClr val="bg2"/>
              </a:solidFill>
              <a:round/>
              <a:headEnd/>
              <a:tailEnd/>
            </a:ln>
            <a:effectLst/>
          </p:spPr>
          <p:txBody>
            <a:bodyPr lIns="0" tIns="0" rIns="0" bIns="0" anchor="ctr">
              <a:spAutoFit/>
            </a:bodyPr>
            <a:lstStyle/>
            <a:p>
              <a:endParaRPr lang="de-DE"/>
            </a:p>
          </p:txBody>
        </p:sp>
        <p:sp>
          <p:nvSpPr>
            <p:cNvPr id="365590" name="Arc 22"/>
            <p:cNvSpPr>
              <a:spLocks noChangeAspect="1"/>
            </p:cNvSpPr>
            <p:nvPr/>
          </p:nvSpPr>
          <p:spPr bwMode="auto">
            <a:xfrm>
              <a:off x="2953" y="3364"/>
              <a:ext cx="114" cy="11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bg2"/>
            </a:solidFill>
            <a:ln w="9525">
              <a:solidFill>
                <a:schemeClr val="bg2"/>
              </a:solidFill>
              <a:round/>
              <a:headEnd/>
              <a:tailEnd/>
            </a:ln>
            <a:effectLst/>
          </p:spPr>
          <p:txBody>
            <a:bodyPr lIns="0" tIns="0" rIns="0" bIns="0" anchor="ctr">
              <a:spAutoFit/>
            </a:bodyPr>
            <a:lstStyle/>
            <a:p>
              <a:endParaRPr lang="de-DE"/>
            </a:p>
          </p:txBody>
        </p:sp>
      </p:grpSp>
      <p:sp>
        <p:nvSpPr>
          <p:cNvPr id="365591" name="Oval 23"/>
          <p:cNvSpPr>
            <a:spLocks noChangeAspect="1" noChangeArrowheads="1"/>
          </p:cNvSpPr>
          <p:nvPr>
            <p:custDataLst>
              <p:tags r:id="rId3"/>
            </p:custDataLst>
          </p:nvPr>
        </p:nvSpPr>
        <p:spPr bwMode="auto">
          <a:xfrm>
            <a:off x="4267200" y="1393825"/>
            <a:ext cx="219075" cy="222250"/>
          </a:xfrm>
          <a:prstGeom prst="ellipse">
            <a:avLst/>
          </a:prstGeom>
          <a:solidFill>
            <a:schemeClr val="bg2"/>
          </a:solidFill>
          <a:ln w="9525" algn="ctr">
            <a:solidFill>
              <a:schemeClr val="bg2"/>
            </a:solidFill>
            <a:round/>
            <a:headEnd/>
            <a:tailEnd/>
          </a:ln>
          <a:effectLst/>
        </p:spPr>
        <p:txBody>
          <a:bodyPr lIns="0" tIns="0" rIns="0" bIns="0" anchor="ctr">
            <a:spAutoFit/>
          </a:bodyPr>
          <a:lstStyle/>
          <a:p>
            <a:endParaRPr lang="de-DE"/>
          </a:p>
        </p:txBody>
      </p:sp>
      <p:grpSp>
        <p:nvGrpSpPr>
          <p:cNvPr id="365592" name="Group 24"/>
          <p:cNvGrpSpPr>
            <a:grpSpLocks/>
          </p:cNvGrpSpPr>
          <p:nvPr>
            <p:custDataLst>
              <p:tags r:id="rId4"/>
            </p:custDataLst>
          </p:nvPr>
        </p:nvGrpSpPr>
        <p:grpSpPr bwMode="auto">
          <a:xfrm>
            <a:off x="4267200" y="3213100"/>
            <a:ext cx="219075" cy="222250"/>
            <a:chOff x="3472" y="3360"/>
            <a:chExt cx="227" cy="229"/>
          </a:xfrm>
        </p:grpSpPr>
        <p:sp>
          <p:nvSpPr>
            <p:cNvPr id="365593" name="Oval 25"/>
            <p:cNvSpPr>
              <a:spLocks noChangeAspect="1" noChangeArrowheads="1"/>
            </p:cNvSpPr>
            <p:nvPr/>
          </p:nvSpPr>
          <p:spPr bwMode="auto">
            <a:xfrm>
              <a:off x="3472" y="3360"/>
              <a:ext cx="227" cy="229"/>
            </a:xfrm>
            <a:prstGeom prst="ellipse">
              <a:avLst/>
            </a:prstGeom>
            <a:solidFill>
              <a:schemeClr val="bg1"/>
            </a:solidFill>
            <a:ln w="9525" algn="ctr">
              <a:solidFill>
                <a:schemeClr val="bg2"/>
              </a:solidFill>
              <a:round/>
              <a:headEnd/>
              <a:tailEnd/>
            </a:ln>
            <a:effectLst/>
          </p:spPr>
          <p:txBody>
            <a:bodyPr lIns="0" tIns="0" rIns="0" bIns="0" anchor="ctr">
              <a:spAutoFit/>
            </a:bodyPr>
            <a:lstStyle/>
            <a:p>
              <a:endParaRPr lang="de-DE"/>
            </a:p>
          </p:txBody>
        </p:sp>
        <p:sp>
          <p:nvSpPr>
            <p:cNvPr id="365594" name="Arc 26"/>
            <p:cNvSpPr>
              <a:spLocks noChangeAspect="1"/>
            </p:cNvSpPr>
            <p:nvPr/>
          </p:nvSpPr>
          <p:spPr bwMode="auto">
            <a:xfrm>
              <a:off x="3581" y="3362"/>
              <a:ext cx="114" cy="227"/>
            </a:xfrm>
            <a:custGeom>
              <a:avLst/>
              <a:gdLst>
                <a:gd name="G0" fmla="+- 168 0 0"/>
                <a:gd name="G1" fmla="+- 21600 0 0"/>
                <a:gd name="G2" fmla="+- 21600 0 0"/>
                <a:gd name="T0" fmla="*/ 168 w 21768"/>
                <a:gd name="T1" fmla="*/ 0 h 43200"/>
                <a:gd name="T2" fmla="*/ 0 w 21768"/>
                <a:gd name="T3" fmla="*/ 43199 h 43200"/>
                <a:gd name="T4" fmla="*/ 168 w 21768"/>
                <a:gd name="T5" fmla="*/ 21600 h 43200"/>
              </a:gdLst>
              <a:ahLst/>
              <a:cxnLst>
                <a:cxn ang="0">
                  <a:pos x="T0" y="T1"/>
                </a:cxn>
                <a:cxn ang="0">
                  <a:pos x="T2" y="T3"/>
                </a:cxn>
                <a:cxn ang="0">
                  <a:pos x="T4" y="T5"/>
                </a:cxn>
              </a:cxnLst>
              <a:rect l="0" t="0" r="r" b="b"/>
              <a:pathLst>
                <a:path w="21768" h="43200" fill="none" extrusionOk="0">
                  <a:moveTo>
                    <a:pt x="167" y="0"/>
                  </a:moveTo>
                  <a:cubicBezTo>
                    <a:pt x="12097" y="0"/>
                    <a:pt x="21768" y="9670"/>
                    <a:pt x="21768" y="21600"/>
                  </a:cubicBezTo>
                  <a:cubicBezTo>
                    <a:pt x="21768" y="33529"/>
                    <a:pt x="12097" y="43200"/>
                    <a:pt x="168" y="43200"/>
                  </a:cubicBezTo>
                  <a:cubicBezTo>
                    <a:pt x="111" y="43200"/>
                    <a:pt x="55" y="43199"/>
                    <a:pt x="-1" y="43199"/>
                  </a:cubicBezTo>
                </a:path>
                <a:path w="21768" h="43200" stroke="0" extrusionOk="0">
                  <a:moveTo>
                    <a:pt x="167" y="0"/>
                  </a:moveTo>
                  <a:cubicBezTo>
                    <a:pt x="12097" y="0"/>
                    <a:pt x="21768" y="9670"/>
                    <a:pt x="21768" y="21600"/>
                  </a:cubicBezTo>
                  <a:cubicBezTo>
                    <a:pt x="21768" y="33529"/>
                    <a:pt x="12097" y="43200"/>
                    <a:pt x="168" y="43200"/>
                  </a:cubicBezTo>
                  <a:cubicBezTo>
                    <a:pt x="111" y="43200"/>
                    <a:pt x="55" y="43199"/>
                    <a:pt x="-1" y="43199"/>
                  </a:cubicBezTo>
                  <a:lnTo>
                    <a:pt x="168" y="21600"/>
                  </a:lnTo>
                  <a:close/>
                </a:path>
              </a:pathLst>
            </a:custGeom>
            <a:solidFill>
              <a:schemeClr val="bg2"/>
            </a:solidFill>
            <a:ln w="9525">
              <a:solidFill>
                <a:schemeClr val="bg2"/>
              </a:solidFill>
              <a:round/>
              <a:headEnd/>
              <a:tailEnd/>
            </a:ln>
            <a:effectLst/>
          </p:spPr>
          <p:txBody>
            <a:bodyPr lIns="0" tIns="0" rIns="0" bIns="0" anchor="ctr">
              <a:spAutoFit/>
            </a:bodyPr>
            <a:lstStyle/>
            <a:p>
              <a:endParaRPr lang="de-DE"/>
            </a:p>
          </p:txBody>
        </p:sp>
      </p:grpSp>
      <p:grpSp>
        <p:nvGrpSpPr>
          <p:cNvPr id="365595" name="Group 27"/>
          <p:cNvGrpSpPr>
            <a:grpSpLocks/>
          </p:cNvGrpSpPr>
          <p:nvPr>
            <p:custDataLst>
              <p:tags r:id="rId5"/>
            </p:custDataLst>
          </p:nvPr>
        </p:nvGrpSpPr>
        <p:grpSpPr bwMode="auto">
          <a:xfrm>
            <a:off x="4264025" y="1847850"/>
            <a:ext cx="222250" cy="222250"/>
            <a:chOff x="4102" y="3360"/>
            <a:chExt cx="229" cy="229"/>
          </a:xfrm>
        </p:grpSpPr>
        <p:sp>
          <p:nvSpPr>
            <p:cNvPr id="365596" name="Oval 28"/>
            <p:cNvSpPr>
              <a:spLocks noChangeAspect="1" noChangeArrowheads="1"/>
            </p:cNvSpPr>
            <p:nvPr/>
          </p:nvSpPr>
          <p:spPr bwMode="auto">
            <a:xfrm>
              <a:off x="4102" y="3360"/>
              <a:ext cx="227" cy="227"/>
            </a:xfrm>
            <a:prstGeom prst="ellipse">
              <a:avLst/>
            </a:prstGeom>
            <a:solidFill>
              <a:schemeClr val="bg1"/>
            </a:solidFill>
            <a:ln w="9525" algn="ctr">
              <a:solidFill>
                <a:schemeClr val="bg2"/>
              </a:solidFill>
              <a:round/>
              <a:headEnd/>
              <a:tailEnd/>
            </a:ln>
            <a:effectLst/>
          </p:spPr>
          <p:txBody>
            <a:bodyPr lIns="0" tIns="0" rIns="0" bIns="0" anchor="ctr">
              <a:spAutoFit/>
            </a:bodyPr>
            <a:lstStyle/>
            <a:p>
              <a:endParaRPr lang="de-DE"/>
            </a:p>
          </p:txBody>
        </p:sp>
        <p:sp>
          <p:nvSpPr>
            <p:cNvPr id="365597" name="Arc 29"/>
            <p:cNvSpPr>
              <a:spLocks noChangeAspect="1"/>
            </p:cNvSpPr>
            <p:nvPr/>
          </p:nvSpPr>
          <p:spPr bwMode="auto">
            <a:xfrm>
              <a:off x="4102" y="3360"/>
              <a:ext cx="229" cy="229"/>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bg2"/>
            </a:solidFill>
            <a:ln w="9525">
              <a:solidFill>
                <a:schemeClr val="bg2"/>
              </a:solidFill>
              <a:round/>
              <a:headEnd/>
              <a:tailEnd/>
            </a:ln>
            <a:effectLst/>
          </p:spPr>
          <p:txBody>
            <a:bodyPr lIns="0" tIns="0" rIns="0" bIns="0" anchor="ctr">
              <a:spAutoFit/>
            </a:bodyPr>
            <a:lstStyle/>
            <a:p>
              <a:endParaRPr lang="de-DE"/>
            </a:p>
          </p:txBody>
        </p:sp>
      </p:grpSp>
      <p:sp>
        <p:nvSpPr>
          <p:cNvPr id="365598" name="Oval 30"/>
          <p:cNvSpPr>
            <a:spLocks noChangeAspect="1" noChangeArrowheads="1"/>
          </p:cNvSpPr>
          <p:nvPr>
            <p:custDataLst>
              <p:tags r:id="rId6"/>
            </p:custDataLst>
          </p:nvPr>
        </p:nvSpPr>
        <p:spPr bwMode="auto">
          <a:xfrm>
            <a:off x="488950" y="6308725"/>
            <a:ext cx="219075" cy="222250"/>
          </a:xfrm>
          <a:prstGeom prst="ellipse">
            <a:avLst/>
          </a:prstGeom>
          <a:solidFill>
            <a:schemeClr val="bg2"/>
          </a:solidFill>
          <a:ln w="9525" algn="ctr">
            <a:solidFill>
              <a:schemeClr val="bg2"/>
            </a:solidFill>
            <a:round/>
            <a:headEnd/>
            <a:tailEnd/>
          </a:ln>
          <a:effectLst/>
        </p:spPr>
        <p:txBody>
          <a:bodyPr lIns="0" tIns="0" rIns="0" bIns="0" anchor="ctr">
            <a:spAutoFit/>
          </a:bodyPr>
          <a:lstStyle/>
          <a:p>
            <a:endParaRPr lang="de-DE"/>
          </a:p>
        </p:txBody>
      </p:sp>
      <p:sp>
        <p:nvSpPr>
          <p:cNvPr id="365599" name="Oval 31"/>
          <p:cNvSpPr>
            <a:spLocks noChangeAspect="1" noChangeArrowheads="1"/>
          </p:cNvSpPr>
          <p:nvPr>
            <p:custDataLst>
              <p:tags r:id="rId7"/>
            </p:custDataLst>
          </p:nvPr>
        </p:nvSpPr>
        <p:spPr bwMode="auto">
          <a:xfrm>
            <a:off x="1784350" y="6308725"/>
            <a:ext cx="219075" cy="222250"/>
          </a:xfrm>
          <a:prstGeom prst="ellipse">
            <a:avLst/>
          </a:prstGeom>
          <a:solidFill>
            <a:schemeClr val="bg1"/>
          </a:solidFill>
          <a:ln w="9525" algn="ctr">
            <a:solidFill>
              <a:schemeClr val="bg2"/>
            </a:solidFill>
            <a:round/>
            <a:headEnd/>
            <a:tailEnd/>
          </a:ln>
          <a:effectLst/>
        </p:spPr>
        <p:txBody>
          <a:bodyPr lIns="0" tIns="0" rIns="0" bIns="0" anchor="ctr">
            <a:spAutoFit/>
          </a:bodyPr>
          <a:lstStyle/>
          <a:p>
            <a:endParaRPr lang="de-DE"/>
          </a:p>
        </p:txBody>
      </p:sp>
      <p:grpSp>
        <p:nvGrpSpPr>
          <p:cNvPr id="365600" name="Group 32"/>
          <p:cNvGrpSpPr>
            <a:grpSpLocks/>
          </p:cNvGrpSpPr>
          <p:nvPr>
            <p:custDataLst>
              <p:tags r:id="rId8"/>
            </p:custDataLst>
          </p:nvPr>
        </p:nvGrpSpPr>
        <p:grpSpPr bwMode="auto">
          <a:xfrm>
            <a:off x="4251325" y="5414963"/>
            <a:ext cx="219075" cy="222250"/>
            <a:chOff x="3472" y="3360"/>
            <a:chExt cx="227" cy="229"/>
          </a:xfrm>
        </p:grpSpPr>
        <p:sp>
          <p:nvSpPr>
            <p:cNvPr id="365601" name="Oval 33"/>
            <p:cNvSpPr>
              <a:spLocks noChangeAspect="1" noChangeArrowheads="1"/>
            </p:cNvSpPr>
            <p:nvPr/>
          </p:nvSpPr>
          <p:spPr bwMode="auto">
            <a:xfrm>
              <a:off x="3472" y="3360"/>
              <a:ext cx="227" cy="229"/>
            </a:xfrm>
            <a:prstGeom prst="ellipse">
              <a:avLst/>
            </a:prstGeom>
            <a:solidFill>
              <a:schemeClr val="bg1"/>
            </a:solidFill>
            <a:ln w="9525" algn="ctr">
              <a:solidFill>
                <a:schemeClr val="bg2"/>
              </a:solidFill>
              <a:round/>
              <a:headEnd/>
              <a:tailEnd/>
            </a:ln>
            <a:effectLst/>
          </p:spPr>
          <p:txBody>
            <a:bodyPr lIns="0" tIns="0" rIns="0" bIns="0" anchor="ctr">
              <a:spAutoFit/>
            </a:bodyPr>
            <a:lstStyle/>
            <a:p>
              <a:endParaRPr lang="de-DE"/>
            </a:p>
          </p:txBody>
        </p:sp>
        <p:sp>
          <p:nvSpPr>
            <p:cNvPr id="365602" name="Arc 34"/>
            <p:cNvSpPr>
              <a:spLocks noChangeAspect="1"/>
            </p:cNvSpPr>
            <p:nvPr/>
          </p:nvSpPr>
          <p:spPr bwMode="auto">
            <a:xfrm>
              <a:off x="3581" y="3362"/>
              <a:ext cx="114" cy="227"/>
            </a:xfrm>
            <a:custGeom>
              <a:avLst/>
              <a:gdLst>
                <a:gd name="G0" fmla="+- 168 0 0"/>
                <a:gd name="G1" fmla="+- 21600 0 0"/>
                <a:gd name="G2" fmla="+- 21600 0 0"/>
                <a:gd name="T0" fmla="*/ 168 w 21768"/>
                <a:gd name="T1" fmla="*/ 0 h 43200"/>
                <a:gd name="T2" fmla="*/ 0 w 21768"/>
                <a:gd name="T3" fmla="*/ 43199 h 43200"/>
                <a:gd name="T4" fmla="*/ 168 w 21768"/>
                <a:gd name="T5" fmla="*/ 21600 h 43200"/>
              </a:gdLst>
              <a:ahLst/>
              <a:cxnLst>
                <a:cxn ang="0">
                  <a:pos x="T0" y="T1"/>
                </a:cxn>
                <a:cxn ang="0">
                  <a:pos x="T2" y="T3"/>
                </a:cxn>
                <a:cxn ang="0">
                  <a:pos x="T4" y="T5"/>
                </a:cxn>
              </a:cxnLst>
              <a:rect l="0" t="0" r="r" b="b"/>
              <a:pathLst>
                <a:path w="21768" h="43200" fill="none" extrusionOk="0">
                  <a:moveTo>
                    <a:pt x="167" y="0"/>
                  </a:moveTo>
                  <a:cubicBezTo>
                    <a:pt x="12097" y="0"/>
                    <a:pt x="21768" y="9670"/>
                    <a:pt x="21768" y="21600"/>
                  </a:cubicBezTo>
                  <a:cubicBezTo>
                    <a:pt x="21768" y="33529"/>
                    <a:pt x="12097" y="43200"/>
                    <a:pt x="168" y="43200"/>
                  </a:cubicBezTo>
                  <a:cubicBezTo>
                    <a:pt x="111" y="43200"/>
                    <a:pt x="55" y="43199"/>
                    <a:pt x="-1" y="43199"/>
                  </a:cubicBezTo>
                </a:path>
                <a:path w="21768" h="43200" stroke="0" extrusionOk="0">
                  <a:moveTo>
                    <a:pt x="167" y="0"/>
                  </a:moveTo>
                  <a:cubicBezTo>
                    <a:pt x="12097" y="0"/>
                    <a:pt x="21768" y="9670"/>
                    <a:pt x="21768" y="21600"/>
                  </a:cubicBezTo>
                  <a:cubicBezTo>
                    <a:pt x="21768" y="33529"/>
                    <a:pt x="12097" y="43200"/>
                    <a:pt x="168" y="43200"/>
                  </a:cubicBezTo>
                  <a:cubicBezTo>
                    <a:pt x="111" y="43200"/>
                    <a:pt x="55" y="43199"/>
                    <a:pt x="-1" y="43199"/>
                  </a:cubicBezTo>
                  <a:lnTo>
                    <a:pt x="168" y="21600"/>
                  </a:lnTo>
                  <a:close/>
                </a:path>
              </a:pathLst>
            </a:custGeom>
            <a:solidFill>
              <a:schemeClr val="bg2"/>
            </a:solidFill>
            <a:ln w="9525">
              <a:solidFill>
                <a:schemeClr val="bg2"/>
              </a:solidFill>
              <a:round/>
              <a:headEnd/>
              <a:tailEnd/>
            </a:ln>
            <a:effectLst/>
          </p:spPr>
          <p:txBody>
            <a:bodyPr lIns="0" tIns="0" rIns="0" bIns="0" anchor="ctr">
              <a:spAutoFit/>
            </a:bodyPr>
            <a:lstStyle/>
            <a:p>
              <a:endParaRPr lang="de-DE"/>
            </a:p>
          </p:txBody>
        </p:sp>
      </p:grpSp>
      <p:grpSp>
        <p:nvGrpSpPr>
          <p:cNvPr id="365603" name="Group 35"/>
          <p:cNvGrpSpPr>
            <a:grpSpLocks/>
          </p:cNvGrpSpPr>
          <p:nvPr>
            <p:custDataLst>
              <p:tags r:id="rId9"/>
            </p:custDataLst>
          </p:nvPr>
        </p:nvGrpSpPr>
        <p:grpSpPr bwMode="auto">
          <a:xfrm>
            <a:off x="4251325" y="4960938"/>
            <a:ext cx="219075" cy="222250"/>
            <a:chOff x="2842" y="3362"/>
            <a:chExt cx="227" cy="227"/>
          </a:xfrm>
        </p:grpSpPr>
        <p:sp>
          <p:nvSpPr>
            <p:cNvPr id="365604" name="Oval 36"/>
            <p:cNvSpPr>
              <a:spLocks noChangeAspect="1" noChangeArrowheads="1"/>
            </p:cNvSpPr>
            <p:nvPr/>
          </p:nvSpPr>
          <p:spPr bwMode="auto">
            <a:xfrm>
              <a:off x="2842" y="3362"/>
              <a:ext cx="227" cy="227"/>
            </a:xfrm>
            <a:prstGeom prst="ellipse">
              <a:avLst/>
            </a:prstGeom>
            <a:solidFill>
              <a:schemeClr val="bg1"/>
            </a:solidFill>
            <a:ln w="9525" algn="ctr">
              <a:solidFill>
                <a:schemeClr val="bg2"/>
              </a:solidFill>
              <a:round/>
              <a:headEnd/>
              <a:tailEnd/>
            </a:ln>
            <a:effectLst/>
          </p:spPr>
          <p:txBody>
            <a:bodyPr lIns="0" tIns="0" rIns="0" bIns="0" anchor="ctr">
              <a:spAutoFit/>
            </a:bodyPr>
            <a:lstStyle/>
            <a:p>
              <a:endParaRPr lang="de-DE"/>
            </a:p>
          </p:txBody>
        </p:sp>
        <p:sp>
          <p:nvSpPr>
            <p:cNvPr id="365605" name="Arc 37"/>
            <p:cNvSpPr>
              <a:spLocks noChangeAspect="1"/>
            </p:cNvSpPr>
            <p:nvPr/>
          </p:nvSpPr>
          <p:spPr bwMode="auto">
            <a:xfrm>
              <a:off x="2953" y="3364"/>
              <a:ext cx="114" cy="11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bg2"/>
            </a:solidFill>
            <a:ln w="9525">
              <a:solidFill>
                <a:schemeClr val="bg2"/>
              </a:solidFill>
              <a:round/>
              <a:headEnd/>
              <a:tailEnd/>
            </a:ln>
            <a:effectLst/>
          </p:spPr>
          <p:txBody>
            <a:bodyPr lIns="0" tIns="0" rIns="0" bIns="0" anchor="ctr">
              <a:spAutoFit/>
            </a:bodyPr>
            <a:lstStyle/>
            <a:p>
              <a:endParaRPr lang="de-DE"/>
            </a:p>
          </p:txBody>
        </p:sp>
      </p:grpSp>
      <p:sp>
        <p:nvSpPr>
          <p:cNvPr id="365606" name="Oval 38"/>
          <p:cNvSpPr>
            <a:spLocks noChangeAspect="1" noChangeArrowheads="1"/>
          </p:cNvSpPr>
          <p:nvPr>
            <p:custDataLst>
              <p:tags r:id="rId10"/>
            </p:custDataLst>
          </p:nvPr>
        </p:nvSpPr>
        <p:spPr bwMode="auto">
          <a:xfrm>
            <a:off x="4251325" y="4051300"/>
            <a:ext cx="219075" cy="222250"/>
          </a:xfrm>
          <a:prstGeom prst="ellipse">
            <a:avLst/>
          </a:prstGeom>
          <a:solidFill>
            <a:schemeClr val="bg2"/>
          </a:solidFill>
          <a:ln w="9525" algn="ctr">
            <a:solidFill>
              <a:schemeClr val="bg2"/>
            </a:solidFill>
            <a:round/>
            <a:headEnd/>
            <a:tailEnd/>
          </a:ln>
          <a:effectLst/>
        </p:spPr>
        <p:txBody>
          <a:bodyPr lIns="0" tIns="0" rIns="0" bIns="0" anchor="ctr">
            <a:spAutoFit/>
          </a:bodyPr>
          <a:lstStyle/>
          <a:p>
            <a:endParaRPr lang="de-DE"/>
          </a:p>
        </p:txBody>
      </p:sp>
      <p:grpSp>
        <p:nvGrpSpPr>
          <p:cNvPr id="365607" name="Group 39"/>
          <p:cNvGrpSpPr>
            <a:grpSpLocks/>
          </p:cNvGrpSpPr>
          <p:nvPr>
            <p:custDataLst>
              <p:tags r:id="rId11"/>
            </p:custDataLst>
          </p:nvPr>
        </p:nvGrpSpPr>
        <p:grpSpPr bwMode="auto">
          <a:xfrm>
            <a:off x="4251325" y="5870575"/>
            <a:ext cx="219075" cy="222250"/>
            <a:chOff x="3472" y="3360"/>
            <a:chExt cx="227" cy="229"/>
          </a:xfrm>
        </p:grpSpPr>
        <p:sp>
          <p:nvSpPr>
            <p:cNvPr id="365608" name="Oval 40"/>
            <p:cNvSpPr>
              <a:spLocks noChangeAspect="1" noChangeArrowheads="1"/>
            </p:cNvSpPr>
            <p:nvPr/>
          </p:nvSpPr>
          <p:spPr bwMode="auto">
            <a:xfrm>
              <a:off x="3472" y="3360"/>
              <a:ext cx="227" cy="229"/>
            </a:xfrm>
            <a:prstGeom prst="ellipse">
              <a:avLst/>
            </a:prstGeom>
            <a:solidFill>
              <a:schemeClr val="bg1"/>
            </a:solidFill>
            <a:ln w="9525" algn="ctr">
              <a:solidFill>
                <a:schemeClr val="bg2"/>
              </a:solidFill>
              <a:round/>
              <a:headEnd/>
              <a:tailEnd/>
            </a:ln>
            <a:effectLst/>
          </p:spPr>
          <p:txBody>
            <a:bodyPr lIns="0" tIns="0" rIns="0" bIns="0" anchor="ctr">
              <a:spAutoFit/>
            </a:bodyPr>
            <a:lstStyle/>
            <a:p>
              <a:endParaRPr lang="de-DE"/>
            </a:p>
          </p:txBody>
        </p:sp>
        <p:sp>
          <p:nvSpPr>
            <p:cNvPr id="365609" name="Arc 41"/>
            <p:cNvSpPr>
              <a:spLocks noChangeAspect="1"/>
            </p:cNvSpPr>
            <p:nvPr/>
          </p:nvSpPr>
          <p:spPr bwMode="auto">
            <a:xfrm>
              <a:off x="3581" y="3362"/>
              <a:ext cx="114" cy="227"/>
            </a:xfrm>
            <a:custGeom>
              <a:avLst/>
              <a:gdLst>
                <a:gd name="G0" fmla="+- 168 0 0"/>
                <a:gd name="G1" fmla="+- 21600 0 0"/>
                <a:gd name="G2" fmla="+- 21600 0 0"/>
                <a:gd name="T0" fmla="*/ 168 w 21768"/>
                <a:gd name="T1" fmla="*/ 0 h 43200"/>
                <a:gd name="T2" fmla="*/ 0 w 21768"/>
                <a:gd name="T3" fmla="*/ 43199 h 43200"/>
                <a:gd name="T4" fmla="*/ 168 w 21768"/>
                <a:gd name="T5" fmla="*/ 21600 h 43200"/>
              </a:gdLst>
              <a:ahLst/>
              <a:cxnLst>
                <a:cxn ang="0">
                  <a:pos x="T0" y="T1"/>
                </a:cxn>
                <a:cxn ang="0">
                  <a:pos x="T2" y="T3"/>
                </a:cxn>
                <a:cxn ang="0">
                  <a:pos x="T4" y="T5"/>
                </a:cxn>
              </a:cxnLst>
              <a:rect l="0" t="0" r="r" b="b"/>
              <a:pathLst>
                <a:path w="21768" h="43200" fill="none" extrusionOk="0">
                  <a:moveTo>
                    <a:pt x="167" y="0"/>
                  </a:moveTo>
                  <a:cubicBezTo>
                    <a:pt x="12097" y="0"/>
                    <a:pt x="21768" y="9670"/>
                    <a:pt x="21768" y="21600"/>
                  </a:cubicBezTo>
                  <a:cubicBezTo>
                    <a:pt x="21768" y="33529"/>
                    <a:pt x="12097" y="43200"/>
                    <a:pt x="168" y="43200"/>
                  </a:cubicBezTo>
                  <a:cubicBezTo>
                    <a:pt x="111" y="43200"/>
                    <a:pt x="55" y="43199"/>
                    <a:pt x="-1" y="43199"/>
                  </a:cubicBezTo>
                </a:path>
                <a:path w="21768" h="43200" stroke="0" extrusionOk="0">
                  <a:moveTo>
                    <a:pt x="167" y="0"/>
                  </a:moveTo>
                  <a:cubicBezTo>
                    <a:pt x="12097" y="0"/>
                    <a:pt x="21768" y="9670"/>
                    <a:pt x="21768" y="21600"/>
                  </a:cubicBezTo>
                  <a:cubicBezTo>
                    <a:pt x="21768" y="33529"/>
                    <a:pt x="12097" y="43200"/>
                    <a:pt x="168" y="43200"/>
                  </a:cubicBezTo>
                  <a:cubicBezTo>
                    <a:pt x="111" y="43200"/>
                    <a:pt x="55" y="43199"/>
                    <a:pt x="-1" y="43199"/>
                  </a:cubicBezTo>
                  <a:lnTo>
                    <a:pt x="168" y="21600"/>
                  </a:lnTo>
                  <a:close/>
                </a:path>
              </a:pathLst>
            </a:custGeom>
            <a:solidFill>
              <a:schemeClr val="bg2"/>
            </a:solidFill>
            <a:ln w="9525">
              <a:solidFill>
                <a:schemeClr val="bg2"/>
              </a:solidFill>
              <a:round/>
              <a:headEnd/>
              <a:tailEnd/>
            </a:ln>
            <a:effectLst/>
          </p:spPr>
          <p:txBody>
            <a:bodyPr lIns="0" tIns="0" rIns="0" bIns="0" anchor="ctr">
              <a:spAutoFit/>
            </a:bodyPr>
            <a:lstStyle/>
            <a:p>
              <a:endParaRPr lang="de-DE"/>
            </a:p>
          </p:txBody>
        </p:sp>
      </p:grpSp>
      <p:grpSp>
        <p:nvGrpSpPr>
          <p:cNvPr id="365610" name="Group 42"/>
          <p:cNvGrpSpPr>
            <a:grpSpLocks/>
          </p:cNvGrpSpPr>
          <p:nvPr>
            <p:custDataLst>
              <p:tags r:id="rId12"/>
            </p:custDataLst>
          </p:nvPr>
        </p:nvGrpSpPr>
        <p:grpSpPr bwMode="auto">
          <a:xfrm>
            <a:off x="4248150" y="4505325"/>
            <a:ext cx="222250" cy="222250"/>
            <a:chOff x="4102" y="3360"/>
            <a:chExt cx="229" cy="229"/>
          </a:xfrm>
        </p:grpSpPr>
        <p:sp>
          <p:nvSpPr>
            <p:cNvPr id="365611" name="Oval 43"/>
            <p:cNvSpPr>
              <a:spLocks noChangeAspect="1" noChangeArrowheads="1"/>
            </p:cNvSpPr>
            <p:nvPr/>
          </p:nvSpPr>
          <p:spPr bwMode="auto">
            <a:xfrm>
              <a:off x="4102" y="3360"/>
              <a:ext cx="227" cy="227"/>
            </a:xfrm>
            <a:prstGeom prst="ellipse">
              <a:avLst/>
            </a:prstGeom>
            <a:solidFill>
              <a:schemeClr val="bg1"/>
            </a:solidFill>
            <a:ln w="9525" algn="ctr">
              <a:solidFill>
                <a:schemeClr val="bg2"/>
              </a:solidFill>
              <a:round/>
              <a:headEnd/>
              <a:tailEnd/>
            </a:ln>
            <a:effectLst/>
          </p:spPr>
          <p:txBody>
            <a:bodyPr lIns="0" tIns="0" rIns="0" bIns="0" anchor="ctr">
              <a:spAutoFit/>
            </a:bodyPr>
            <a:lstStyle/>
            <a:p>
              <a:endParaRPr lang="de-DE"/>
            </a:p>
          </p:txBody>
        </p:sp>
        <p:sp>
          <p:nvSpPr>
            <p:cNvPr id="365612" name="Arc 44"/>
            <p:cNvSpPr>
              <a:spLocks noChangeAspect="1"/>
            </p:cNvSpPr>
            <p:nvPr/>
          </p:nvSpPr>
          <p:spPr bwMode="auto">
            <a:xfrm>
              <a:off x="4102" y="3360"/>
              <a:ext cx="229" cy="229"/>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bg2"/>
            </a:solidFill>
            <a:ln w="9525">
              <a:solidFill>
                <a:schemeClr val="bg2"/>
              </a:solidFill>
              <a:round/>
              <a:headEnd/>
              <a:tailEnd/>
            </a:ln>
            <a:effectLst/>
          </p:spPr>
          <p:txBody>
            <a:bodyPr lIns="0" tIns="0" rIns="0" bIns="0" anchor="ctr">
              <a:spAutoFit/>
            </a:bodyPr>
            <a:lstStyle/>
            <a:p>
              <a:endParaRPr lang="de-DE"/>
            </a:p>
          </p:txBody>
        </p:sp>
      </p:grpSp>
      <p:grpSp>
        <p:nvGrpSpPr>
          <p:cNvPr id="365613" name="Group 45"/>
          <p:cNvGrpSpPr>
            <a:grpSpLocks/>
          </p:cNvGrpSpPr>
          <p:nvPr>
            <p:custDataLst>
              <p:tags r:id="rId13"/>
            </p:custDataLst>
          </p:nvPr>
        </p:nvGrpSpPr>
        <p:grpSpPr bwMode="auto">
          <a:xfrm>
            <a:off x="8932863" y="2952750"/>
            <a:ext cx="219075" cy="222250"/>
            <a:chOff x="3472" y="3360"/>
            <a:chExt cx="227" cy="229"/>
          </a:xfrm>
        </p:grpSpPr>
        <p:sp>
          <p:nvSpPr>
            <p:cNvPr id="365614" name="Oval 46"/>
            <p:cNvSpPr>
              <a:spLocks noChangeAspect="1" noChangeArrowheads="1"/>
            </p:cNvSpPr>
            <p:nvPr/>
          </p:nvSpPr>
          <p:spPr bwMode="auto">
            <a:xfrm>
              <a:off x="3472" y="3360"/>
              <a:ext cx="227" cy="229"/>
            </a:xfrm>
            <a:prstGeom prst="ellipse">
              <a:avLst/>
            </a:prstGeom>
            <a:solidFill>
              <a:schemeClr val="bg1"/>
            </a:solidFill>
            <a:ln w="9525" algn="ctr">
              <a:solidFill>
                <a:schemeClr val="bg2"/>
              </a:solidFill>
              <a:round/>
              <a:headEnd/>
              <a:tailEnd/>
            </a:ln>
            <a:effectLst/>
          </p:spPr>
          <p:txBody>
            <a:bodyPr lIns="0" tIns="0" rIns="0" bIns="0" anchor="ctr">
              <a:spAutoFit/>
            </a:bodyPr>
            <a:lstStyle/>
            <a:p>
              <a:endParaRPr lang="de-DE"/>
            </a:p>
          </p:txBody>
        </p:sp>
        <p:sp>
          <p:nvSpPr>
            <p:cNvPr id="365615" name="Arc 47"/>
            <p:cNvSpPr>
              <a:spLocks noChangeAspect="1"/>
            </p:cNvSpPr>
            <p:nvPr/>
          </p:nvSpPr>
          <p:spPr bwMode="auto">
            <a:xfrm>
              <a:off x="3581" y="3362"/>
              <a:ext cx="114" cy="227"/>
            </a:xfrm>
            <a:custGeom>
              <a:avLst/>
              <a:gdLst>
                <a:gd name="G0" fmla="+- 168 0 0"/>
                <a:gd name="G1" fmla="+- 21600 0 0"/>
                <a:gd name="G2" fmla="+- 21600 0 0"/>
                <a:gd name="T0" fmla="*/ 168 w 21768"/>
                <a:gd name="T1" fmla="*/ 0 h 43200"/>
                <a:gd name="T2" fmla="*/ 0 w 21768"/>
                <a:gd name="T3" fmla="*/ 43199 h 43200"/>
                <a:gd name="T4" fmla="*/ 168 w 21768"/>
                <a:gd name="T5" fmla="*/ 21600 h 43200"/>
              </a:gdLst>
              <a:ahLst/>
              <a:cxnLst>
                <a:cxn ang="0">
                  <a:pos x="T0" y="T1"/>
                </a:cxn>
                <a:cxn ang="0">
                  <a:pos x="T2" y="T3"/>
                </a:cxn>
                <a:cxn ang="0">
                  <a:pos x="T4" y="T5"/>
                </a:cxn>
              </a:cxnLst>
              <a:rect l="0" t="0" r="r" b="b"/>
              <a:pathLst>
                <a:path w="21768" h="43200" fill="none" extrusionOk="0">
                  <a:moveTo>
                    <a:pt x="167" y="0"/>
                  </a:moveTo>
                  <a:cubicBezTo>
                    <a:pt x="12097" y="0"/>
                    <a:pt x="21768" y="9670"/>
                    <a:pt x="21768" y="21600"/>
                  </a:cubicBezTo>
                  <a:cubicBezTo>
                    <a:pt x="21768" y="33529"/>
                    <a:pt x="12097" y="43200"/>
                    <a:pt x="168" y="43200"/>
                  </a:cubicBezTo>
                  <a:cubicBezTo>
                    <a:pt x="111" y="43200"/>
                    <a:pt x="55" y="43199"/>
                    <a:pt x="-1" y="43199"/>
                  </a:cubicBezTo>
                </a:path>
                <a:path w="21768" h="43200" stroke="0" extrusionOk="0">
                  <a:moveTo>
                    <a:pt x="167" y="0"/>
                  </a:moveTo>
                  <a:cubicBezTo>
                    <a:pt x="12097" y="0"/>
                    <a:pt x="21768" y="9670"/>
                    <a:pt x="21768" y="21600"/>
                  </a:cubicBezTo>
                  <a:cubicBezTo>
                    <a:pt x="21768" y="33529"/>
                    <a:pt x="12097" y="43200"/>
                    <a:pt x="168" y="43200"/>
                  </a:cubicBezTo>
                  <a:cubicBezTo>
                    <a:pt x="111" y="43200"/>
                    <a:pt x="55" y="43199"/>
                    <a:pt x="-1" y="43199"/>
                  </a:cubicBezTo>
                  <a:lnTo>
                    <a:pt x="168" y="21600"/>
                  </a:lnTo>
                  <a:close/>
                </a:path>
              </a:pathLst>
            </a:custGeom>
            <a:solidFill>
              <a:schemeClr val="bg2"/>
            </a:solidFill>
            <a:ln w="9525">
              <a:solidFill>
                <a:schemeClr val="bg2"/>
              </a:solidFill>
              <a:round/>
              <a:headEnd/>
              <a:tailEnd/>
            </a:ln>
            <a:effectLst/>
          </p:spPr>
          <p:txBody>
            <a:bodyPr lIns="0" tIns="0" rIns="0" bIns="0" anchor="ctr">
              <a:spAutoFit/>
            </a:bodyPr>
            <a:lstStyle/>
            <a:p>
              <a:endParaRPr lang="de-DE"/>
            </a:p>
          </p:txBody>
        </p:sp>
      </p:grpSp>
      <p:grpSp>
        <p:nvGrpSpPr>
          <p:cNvPr id="365616" name="Group 48"/>
          <p:cNvGrpSpPr>
            <a:grpSpLocks/>
          </p:cNvGrpSpPr>
          <p:nvPr>
            <p:custDataLst>
              <p:tags r:id="rId14"/>
            </p:custDataLst>
          </p:nvPr>
        </p:nvGrpSpPr>
        <p:grpSpPr bwMode="auto">
          <a:xfrm>
            <a:off x="8932863" y="2498725"/>
            <a:ext cx="219075" cy="222250"/>
            <a:chOff x="2842" y="3362"/>
            <a:chExt cx="227" cy="227"/>
          </a:xfrm>
        </p:grpSpPr>
        <p:sp>
          <p:nvSpPr>
            <p:cNvPr id="365617" name="Oval 49"/>
            <p:cNvSpPr>
              <a:spLocks noChangeAspect="1" noChangeArrowheads="1"/>
            </p:cNvSpPr>
            <p:nvPr/>
          </p:nvSpPr>
          <p:spPr bwMode="auto">
            <a:xfrm>
              <a:off x="2842" y="3362"/>
              <a:ext cx="227" cy="227"/>
            </a:xfrm>
            <a:prstGeom prst="ellipse">
              <a:avLst/>
            </a:prstGeom>
            <a:solidFill>
              <a:schemeClr val="bg1"/>
            </a:solidFill>
            <a:ln w="9525" algn="ctr">
              <a:solidFill>
                <a:schemeClr val="bg2"/>
              </a:solidFill>
              <a:round/>
              <a:headEnd/>
              <a:tailEnd/>
            </a:ln>
            <a:effectLst/>
          </p:spPr>
          <p:txBody>
            <a:bodyPr lIns="0" tIns="0" rIns="0" bIns="0" anchor="ctr">
              <a:spAutoFit/>
            </a:bodyPr>
            <a:lstStyle/>
            <a:p>
              <a:endParaRPr lang="de-DE"/>
            </a:p>
          </p:txBody>
        </p:sp>
        <p:sp>
          <p:nvSpPr>
            <p:cNvPr id="365618" name="Arc 50"/>
            <p:cNvSpPr>
              <a:spLocks noChangeAspect="1"/>
            </p:cNvSpPr>
            <p:nvPr/>
          </p:nvSpPr>
          <p:spPr bwMode="auto">
            <a:xfrm>
              <a:off x="2953" y="3364"/>
              <a:ext cx="114" cy="11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bg2"/>
            </a:solidFill>
            <a:ln w="9525">
              <a:solidFill>
                <a:schemeClr val="bg2"/>
              </a:solidFill>
              <a:round/>
              <a:headEnd/>
              <a:tailEnd/>
            </a:ln>
            <a:effectLst/>
          </p:spPr>
          <p:txBody>
            <a:bodyPr lIns="0" tIns="0" rIns="0" bIns="0" anchor="ctr">
              <a:spAutoFit/>
            </a:bodyPr>
            <a:lstStyle/>
            <a:p>
              <a:endParaRPr lang="de-DE"/>
            </a:p>
          </p:txBody>
        </p:sp>
      </p:grpSp>
      <p:sp>
        <p:nvSpPr>
          <p:cNvPr id="365619" name="Oval 51"/>
          <p:cNvSpPr>
            <a:spLocks noChangeAspect="1" noChangeArrowheads="1"/>
          </p:cNvSpPr>
          <p:nvPr>
            <p:custDataLst>
              <p:tags r:id="rId15"/>
            </p:custDataLst>
          </p:nvPr>
        </p:nvSpPr>
        <p:spPr bwMode="auto">
          <a:xfrm>
            <a:off x="8932863" y="1589088"/>
            <a:ext cx="219075" cy="222250"/>
          </a:xfrm>
          <a:prstGeom prst="ellipse">
            <a:avLst/>
          </a:prstGeom>
          <a:solidFill>
            <a:schemeClr val="bg2"/>
          </a:solidFill>
          <a:ln w="9525" algn="ctr">
            <a:solidFill>
              <a:schemeClr val="bg2"/>
            </a:solidFill>
            <a:round/>
            <a:headEnd/>
            <a:tailEnd/>
          </a:ln>
          <a:effectLst/>
        </p:spPr>
        <p:txBody>
          <a:bodyPr lIns="0" tIns="0" rIns="0" bIns="0" anchor="ctr">
            <a:spAutoFit/>
          </a:bodyPr>
          <a:lstStyle/>
          <a:p>
            <a:endParaRPr lang="de-DE"/>
          </a:p>
        </p:txBody>
      </p:sp>
      <p:grpSp>
        <p:nvGrpSpPr>
          <p:cNvPr id="365620" name="Group 52"/>
          <p:cNvGrpSpPr>
            <a:grpSpLocks/>
          </p:cNvGrpSpPr>
          <p:nvPr>
            <p:custDataLst>
              <p:tags r:id="rId16"/>
            </p:custDataLst>
          </p:nvPr>
        </p:nvGrpSpPr>
        <p:grpSpPr bwMode="auto">
          <a:xfrm>
            <a:off x="8929688" y="2043113"/>
            <a:ext cx="222250" cy="222250"/>
            <a:chOff x="4102" y="3360"/>
            <a:chExt cx="229" cy="229"/>
          </a:xfrm>
        </p:grpSpPr>
        <p:sp>
          <p:nvSpPr>
            <p:cNvPr id="365621" name="Oval 53"/>
            <p:cNvSpPr>
              <a:spLocks noChangeAspect="1" noChangeArrowheads="1"/>
            </p:cNvSpPr>
            <p:nvPr/>
          </p:nvSpPr>
          <p:spPr bwMode="auto">
            <a:xfrm>
              <a:off x="4102" y="3360"/>
              <a:ext cx="227" cy="227"/>
            </a:xfrm>
            <a:prstGeom prst="ellipse">
              <a:avLst/>
            </a:prstGeom>
            <a:solidFill>
              <a:schemeClr val="bg1"/>
            </a:solidFill>
            <a:ln w="9525" algn="ctr">
              <a:solidFill>
                <a:schemeClr val="bg2"/>
              </a:solidFill>
              <a:round/>
              <a:headEnd/>
              <a:tailEnd/>
            </a:ln>
            <a:effectLst/>
          </p:spPr>
          <p:txBody>
            <a:bodyPr lIns="0" tIns="0" rIns="0" bIns="0" anchor="ctr">
              <a:spAutoFit/>
            </a:bodyPr>
            <a:lstStyle/>
            <a:p>
              <a:endParaRPr lang="de-DE"/>
            </a:p>
          </p:txBody>
        </p:sp>
        <p:sp>
          <p:nvSpPr>
            <p:cNvPr id="365622" name="Arc 54"/>
            <p:cNvSpPr>
              <a:spLocks noChangeAspect="1"/>
            </p:cNvSpPr>
            <p:nvPr/>
          </p:nvSpPr>
          <p:spPr bwMode="auto">
            <a:xfrm>
              <a:off x="4102" y="3360"/>
              <a:ext cx="229" cy="229"/>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bg2"/>
            </a:solidFill>
            <a:ln w="9525">
              <a:solidFill>
                <a:schemeClr val="bg2"/>
              </a:solidFill>
              <a:round/>
              <a:headEnd/>
              <a:tailEnd/>
            </a:ln>
            <a:effectLst/>
          </p:spPr>
          <p:txBody>
            <a:bodyPr lIns="0" tIns="0" rIns="0" bIns="0" anchor="ctr">
              <a:spAutoFit/>
            </a:bodyPr>
            <a:lstStyle/>
            <a:p>
              <a:endParaRPr lang="de-DE"/>
            </a:p>
          </p:txBody>
        </p:sp>
      </p:grpSp>
      <p:grpSp>
        <p:nvGrpSpPr>
          <p:cNvPr id="365623" name="Group 55"/>
          <p:cNvGrpSpPr>
            <a:grpSpLocks/>
          </p:cNvGrpSpPr>
          <p:nvPr>
            <p:custDataLst>
              <p:tags r:id="rId17"/>
            </p:custDataLst>
          </p:nvPr>
        </p:nvGrpSpPr>
        <p:grpSpPr bwMode="auto">
          <a:xfrm>
            <a:off x="8942388" y="5697538"/>
            <a:ext cx="219075" cy="222250"/>
            <a:chOff x="3472" y="3360"/>
            <a:chExt cx="227" cy="229"/>
          </a:xfrm>
        </p:grpSpPr>
        <p:sp>
          <p:nvSpPr>
            <p:cNvPr id="365624" name="Oval 56"/>
            <p:cNvSpPr>
              <a:spLocks noChangeAspect="1" noChangeArrowheads="1"/>
            </p:cNvSpPr>
            <p:nvPr/>
          </p:nvSpPr>
          <p:spPr bwMode="auto">
            <a:xfrm>
              <a:off x="3472" y="3360"/>
              <a:ext cx="227" cy="229"/>
            </a:xfrm>
            <a:prstGeom prst="ellipse">
              <a:avLst/>
            </a:prstGeom>
            <a:solidFill>
              <a:schemeClr val="bg1"/>
            </a:solidFill>
            <a:ln w="9525" algn="ctr">
              <a:solidFill>
                <a:schemeClr val="bg2"/>
              </a:solidFill>
              <a:round/>
              <a:headEnd/>
              <a:tailEnd/>
            </a:ln>
            <a:effectLst/>
          </p:spPr>
          <p:txBody>
            <a:bodyPr lIns="0" tIns="0" rIns="0" bIns="0" anchor="ctr">
              <a:spAutoFit/>
            </a:bodyPr>
            <a:lstStyle/>
            <a:p>
              <a:endParaRPr lang="de-DE"/>
            </a:p>
          </p:txBody>
        </p:sp>
        <p:sp>
          <p:nvSpPr>
            <p:cNvPr id="365625" name="Arc 57"/>
            <p:cNvSpPr>
              <a:spLocks noChangeAspect="1"/>
            </p:cNvSpPr>
            <p:nvPr/>
          </p:nvSpPr>
          <p:spPr bwMode="auto">
            <a:xfrm>
              <a:off x="3581" y="3362"/>
              <a:ext cx="114" cy="227"/>
            </a:xfrm>
            <a:custGeom>
              <a:avLst/>
              <a:gdLst>
                <a:gd name="G0" fmla="+- 168 0 0"/>
                <a:gd name="G1" fmla="+- 21600 0 0"/>
                <a:gd name="G2" fmla="+- 21600 0 0"/>
                <a:gd name="T0" fmla="*/ 168 w 21768"/>
                <a:gd name="T1" fmla="*/ 0 h 43200"/>
                <a:gd name="T2" fmla="*/ 0 w 21768"/>
                <a:gd name="T3" fmla="*/ 43199 h 43200"/>
                <a:gd name="T4" fmla="*/ 168 w 21768"/>
                <a:gd name="T5" fmla="*/ 21600 h 43200"/>
              </a:gdLst>
              <a:ahLst/>
              <a:cxnLst>
                <a:cxn ang="0">
                  <a:pos x="T0" y="T1"/>
                </a:cxn>
                <a:cxn ang="0">
                  <a:pos x="T2" y="T3"/>
                </a:cxn>
                <a:cxn ang="0">
                  <a:pos x="T4" y="T5"/>
                </a:cxn>
              </a:cxnLst>
              <a:rect l="0" t="0" r="r" b="b"/>
              <a:pathLst>
                <a:path w="21768" h="43200" fill="none" extrusionOk="0">
                  <a:moveTo>
                    <a:pt x="167" y="0"/>
                  </a:moveTo>
                  <a:cubicBezTo>
                    <a:pt x="12097" y="0"/>
                    <a:pt x="21768" y="9670"/>
                    <a:pt x="21768" y="21600"/>
                  </a:cubicBezTo>
                  <a:cubicBezTo>
                    <a:pt x="21768" y="33529"/>
                    <a:pt x="12097" y="43200"/>
                    <a:pt x="168" y="43200"/>
                  </a:cubicBezTo>
                  <a:cubicBezTo>
                    <a:pt x="111" y="43200"/>
                    <a:pt x="55" y="43199"/>
                    <a:pt x="-1" y="43199"/>
                  </a:cubicBezTo>
                </a:path>
                <a:path w="21768" h="43200" stroke="0" extrusionOk="0">
                  <a:moveTo>
                    <a:pt x="167" y="0"/>
                  </a:moveTo>
                  <a:cubicBezTo>
                    <a:pt x="12097" y="0"/>
                    <a:pt x="21768" y="9670"/>
                    <a:pt x="21768" y="21600"/>
                  </a:cubicBezTo>
                  <a:cubicBezTo>
                    <a:pt x="21768" y="33529"/>
                    <a:pt x="12097" y="43200"/>
                    <a:pt x="168" y="43200"/>
                  </a:cubicBezTo>
                  <a:cubicBezTo>
                    <a:pt x="111" y="43200"/>
                    <a:pt x="55" y="43199"/>
                    <a:pt x="-1" y="43199"/>
                  </a:cubicBezTo>
                  <a:lnTo>
                    <a:pt x="168" y="21600"/>
                  </a:lnTo>
                  <a:close/>
                </a:path>
              </a:pathLst>
            </a:custGeom>
            <a:solidFill>
              <a:schemeClr val="bg2"/>
            </a:solidFill>
            <a:ln w="9525">
              <a:solidFill>
                <a:schemeClr val="bg2"/>
              </a:solidFill>
              <a:round/>
              <a:headEnd/>
              <a:tailEnd/>
            </a:ln>
            <a:effectLst/>
          </p:spPr>
          <p:txBody>
            <a:bodyPr lIns="0" tIns="0" rIns="0" bIns="0" anchor="ctr">
              <a:spAutoFit/>
            </a:bodyPr>
            <a:lstStyle/>
            <a:p>
              <a:endParaRPr lang="de-DE"/>
            </a:p>
          </p:txBody>
        </p:sp>
      </p:grpSp>
      <p:grpSp>
        <p:nvGrpSpPr>
          <p:cNvPr id="365626" name="Group 58"/>
          <p:cNvGrpSpPr>
            <a:grpSpLocks/>
          </p:cNvGrpSpPr>
          <p:nvPr>
            <p:custDataLst>
              <p:tags r:id="rId18"/>
            </p:custDataLst>
          </p:nvPr>
        </p:nvGrpSpPr>
        <p:grpSpPr bwMode="auto">
          <a:xfrm>
            <a:off x="8942388" y="5243513"/>
            <a:ext cx="219075" cy="222250"/>
            <a:chOff x="2842" y="3362"/>
            <a:chExt cx="227" cy="227"/>
          </a:xfrm>
        </p:grpSpPr>
        <p:sp>
          <p:nvSpPr>
            <p:cNvPr id="365627" name="Oval 59"/>
            <p:cNvSpPr>
              <a:spLocks noChangeAspect="1" noChangeArrowheads="1"/>
            </p:cNvSpPr>
            <p:nvPr/>
          </p:nvSpPr>
          <p:spPr bwMode="auto">
            <a:xfrm>
              <a:off x="2842" y="3362"/>
              <a:ext cx="227" cy="227"/>
            </a:xfrm>
            <a:prstGeom prst="ellipse">
              <a:avLst/>
            </a:prstGeom>
            <a:solidFill>
              <a:schemeClr val="bg1"/>
            </a:solidFill>
            <a:ln w="9525" algn="ctr">
              <a:solidFill>
                <a:schemeClr val="bg2"/>
              </a:solidFill>
              <a:round/>
              <a:headEnd/>
              <a:tailEnd/>
            </a:ln>
            <a:effectLst/>
          </p:spPr>
          <p:txBody>
            <a:bodyPr lIns="0" tIns="0" rIns="0" bIns="0" anchor="ctr">
              <a:spAutoFit/>
            </a:bodyPr>
            <a:lstStyle/>
            <a:p>
              <a:endParaRPr lang="de-DE"/>
            </a:p>
          </p:txBody>
        </p:sp>
        <p:sp>
          <p:nvSpPr>
            <p:cNvPr id="365628" name="Arc 60"/>
            <p:cNvSpPr>
              <a:spLocks noChangeAspect="1"/>
            </p:cNvSpPr>
            <p:nvPr/>
          </p:nvSpPr>
          <p:spPr bwMode="auto">
            <a:xfrm>
              <a:off x="2953" y="3364"/>
              <a:ext cx="114" cy="11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bg2"/>
            </a:solidFill>
            <a:ln w="9525">
              <a:solidFill>
                <a:schemeClr val="bg2"/>
              </a:solidFill>
              <a:round/>
              <a:headEnd/>
              <a:tailEnd/>
            </a:ln>
            <a:effectLst/>
          </p:spPr>
          <p:txBody>
            <a:bodyPr lIns="0" tIns="0" rIns="0" bIns="0" anchor="ctr">
              <a:spAutoFit/>
            </a:bodyPr>
            <a:lstStyle/>
            <a:p>
              <a:endParaRPr lang="de-DE"/>
            </a:p>
          </p:txBody>
        </p:sp>
      </p:grpSp>
      <p:sp>
        <p:nvSpPr>
          <p:cNvPr id="365629" name="Oval 61"/>
          <p:cNvSpPr>
            <a:spLocks noChangeAspect="1" noChangeArrowheads="1"/>
          </p:cNvSpPr>
          <p:nvPr>
            <p:custDataLst>
              <p:tags r:id="rId19"/>
            </p:custDataLst>
          </p:nvPr>
        </p:nvSpPr>
        <p:spPr bwMode="auto">
          <a:xfrm>
            <a:off x="8942388" y="4333875"/>
            <a:ext cx="219075" cy="222250"/>
          </a:xfrm>
          <a:prstGeom prst="ellipse">
            <a:avLst/>
          </a:prstGeom>
          <a:solidFill>
            <a:schemeClr val="bg2"/>
          </a:solidFill>
          <a:ln w="9525" algn="ctr">
            <a:solidFill>
              <a:schemeClr val="bg2"/>
            </a:solidFill>
            <a:round/>
            <a:headEnd/>
            <a:tailEnd/>
          </a:ln>
          <a:effectLst/>
        </p:spPr>
        <p:txBody>
          <a:bodyPr lIns="0" tIns="0" rIns="0" bIns="0" anchor="ctr">
            <a:spAutoFit/>
          </a:bodyPr>
          <a:lstStyle/>
          <a:p>
            <a:endParaRPr lang="de-DE"/>
          </a:p>
        </p:txBody>
      </p:sp>
      <p:grpSp>
        <p:nvGrpSpPr>
          <p:cNvPr id="365630" name="Group 62"/>
          <p:cNvGrpSpPr>
            <a:grpSpLocks/>
          </p:cNvGrpSpPr>
          <p:nvPr>
            <p:custDataLst>
              <p:tags r:id="rId20"/>
            </p:custDataLst>
          </p:nvPr>
        </p:nvGrpSpPr>
        <p:grpSpPr bwMode="auto">
          <a:xfrm>
            <a:off x="8939213" y="4787900"/>
            <a:ext cx="222250" cy="222250"/>
            <a:chOff x="4102" y="3360"/>
            <a:chExt cx="229" cy="229"/>
          </a:xfrm>
        </p:grpSpPr>
        <p:sp>
          <p:nvSpPr>
            <p:cNvPr id="365631" name="Oval 63"/>
            <p:cNvSpPr>
              <a:spLocks noChangeAspect="1" noChangeArrowheads="1"/>
            </p:cNvSpPr>
            <p:nvPr/>
          </p:nvSpPr>
          <p:spPr bwMode="auto">
            <a:xfrm>
              <a:off x="4102" y="3360"/>
              <a:ext cx="227" cy="227"/>
            </a:xfrm>
            <a:prstGeom prst="ellipse">
              <a:avLst/>
            </a:prstGeom>
            <a:solidFill>
              <a:schemeClr val="bg1"/>
            </a:solidFill>
            <a:ln w="9525" algn="ctr">
              <a:solidFill>
                <a:schemeClr val="bg2"/>
              </a:solidFill>
              <a:round/>
              <a:headEnd/>
              <a:tailEnd/>
            </a:ln>
            <a:effectLst/>
          </p:spPr>
          <p:txBody>
            <a:bodyPr lIns="0" tIns="0" rIns="0" bIns="0" anchor="ctr">
              <a:spAutoFit/>
            </a:bodyPr>
            <a:lstStyle/>
            <a:p>
              <a:endParaRPr lang="de-DE"/>
            </a:p>
          </p:txBody>
        </p:sp>
        <p:sp>
          <p:nvSpPr>
            <p:cNvPr id="365632" name="Arc 64"/>
            <p:cNvSpPr>
              <a:spLocks noChangeAspect="1"/>
            </p:cNvSpPr>
            <p:nvPr/>
          </p:nvSpPr>
          <p:spPr bwMode="auto">
            <a:xfrm>
              <a:off x="4102" y="3360"/>
              <a:ext cx="229" cy="229"/>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bg2"/>
            </a:solidFill>
            <a:ln w="9525">
              <a:solidFill>
                <a:schemeClr val="bg2"/>
              </a:solidFill>
              <a:round/>
              <a:headEnd/>
              <a:tailEnd/>
            </a:ln>
            <a:effectLst/>
          </p:spPr>
          <p:txBody>
            <a:bodyPr lIns="0" tIns="0" rIns="0" bIns="0" anchor="ctr">
              <a:spAutoFit/>
            </a:bodyPr>
            <a:lstStyle/>
            <a:p>
              <a:endParaRPr lang="de-DE"/>
            </a:p>
          </p:txBody>
        </p:sp>
      </p:grpSp>
      <p:sp>
        <p:nvSpPr>
          <p:cNvPr id="365633" name="Rectangle 65"/>
          <p:cNvSpPr>
            <a:spLocks noChangeArrowheads="1"/>
          </p:cNvSpPr>
          <p:nvPr/>
        </p:nvSpPr>
        <p:spPr bwMode="auto">
          <a:xfrm>
            <a:off x="704850" y="6299200"/>
            <a:ext cx="909638" cy="244475"/>
          </a:xfrm>
          <a:prstGeom prst="rect">
            <a:avLst/>
          </a:prstGeom>
          <a:noFill/>
          <a:ln w="9525" algn="ctr">
            <a:noFill/>
            <a:miter lim="800000"/>
            <a:headEnd/>
            <a:tailEnd/>
          </a:ln>
          <a:effectLst/>
        </p:spPr>
        <p:txBody>
          <a:bodyPr wrap="none">
            <a:spAutoFit/>
          </a:bodyPr>
          <a:lstStyle/>
          <a:p>
            <a:pPr marL="179388" indent="-179388">
              <a:buFontTx/>
              <a:buNone/>
            </a:pPr>
            <a:r>
              <a:rPr lang="de-DE" sz="1000" b="0"/>
              <a:t>Hoch kritisch</a:t>
            </a:r>
          </a:p>
        </p:txBody>
      </p:sp>
      <p:sp>
        <p:nvSpPr>
          <p:cNvPr id="365634" name="Rectangle 66"/>
          <p:cNvSpPr>
            <a:spLocks noChangeArrowheads="1"/>
          </p:cNvSpPr>
          <p:nvPr/>
        </p:nvSpPr>
        <p:spPr bwMode="auto">
          <a:xfrm>
            <a:off x="2005013" y="6299200"/>
            <a:ext cx="741362" cy="244475"/>
          </a:xfrm>
          <a:prstGeom prst="rect">
            <a:avLst/>
          </a:prstGeom>
          <a:noFill/>
          <a:ln w="9525" algn="ctr">
            <a:noFill/>
            <a:miter lim="800000"/>
            <a:headEnd/>
            <a:tailEnd/>
          </a:ln>
          <a:effectLst/>
        </p:spPr>
        <p:txBody>
          <a:bodyPr wrap="none">
            <a:spAutoFit/>
          </a:bodyPr>
          <a:lstStyle/>
          <a:p>
            <a:pPr marL="179388" indent="-179388">
              <a:buFontTx/>
              <a:buNone/>
            </a:pPr>
            <a:r>
              <a:rPr lang="de-DE" sz="1000" b="0"/>
              <a:t>Unkritisch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5571"/>
                                        </p:tgtEl>
                                        <p:attrNameLst>
                                          <p:attrName>style.visibility</p:attrName>
                                        </p:attrNameLst>
                                      </p:cBhvr>
                                      <p:to>
                                        <p:strVal val="visible"/>
                                      </p:to>
                                    </p:set>
                                    <p:animEffect transition="in" filter="blinds(horizontal)">
                                      <p:cBhvr>
                                        <p:cTn id="7" dur="500"/>
                                        <p:tgtEl>
                                          <p:spTgt spid="36557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65573"/>
                                        </p:tgtEl>
                                        <p:attrNameLst>
                                          <p:attrName>style.visibility</p:attrName>
                                        </p:attrNameLst>
                                      </p:cBhvr>
                                      <p:to>
                                        <p:strVal val="visible"/>
                                      </p:to>
                                    </p:set>
                                    <p:animEffect transition="in" filter="blinds(horizontal)">
                                      <p:cBhvr>
                                        <p:cTn id="10" dur="500"/>
                                        <p:tgtEl>
                                          <p:spTgt spid="36557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65575"/>
                                        </p:tgtEl>
                                        <p:attrNameLst>
                                          <p:attrName>style.visibility</p:attrName>
                                        </p:attrNameLst>
                                      </p:cBhvr>
                                      <p:to>
                                        <p:strVal val="visible"/>
                                      </p:to>
                                    </p:set>
                                    <p:animEffect transition="in" filter="blinds(horizontal)">
                                      <p:cBhvr>
                                        <p:cTn id="13" dur="500"/>
                                        <p:tgtEl>
                                          <p:spTgt spid="36557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65577"/>
                                        </p:tgtEl>
                                        <p:attrNameLst>
                                          <p:attrName>style.visibility</p:attrName>
                                        </p:attrNameLst>
                                      </p:cBhvr>
                                      <p:to>
                                        <p:strVal val="visible"/>
                                      </p:to>
                                    </p:set>
                                    <p:animEffect transition="in" filter="blinds(horizontal)">
                                      <p:cBhvr>
                                        <p:cTn id="16" dur="500"/>
                                        <p:tgtEl>
                                          <p:spTgt spid="365577"/>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65579"/>
                                        </p:tgtEl>
                                        <p:attrNameLst>
                                          <p:attrName>style.visibility</p:attrName>
                                        </p:attrNameLst>
                                      </p:cBhvr>
                                      <p:to>
                                        <p:strVal val="visible"/>
                                      </p:to>
                                    </p:set>
                                    <p:animEffect transition="in" filter="blinds(horizontal)">
                                      <p:cBhvr>
                                        <p:cTn id="19" dur="500"/>
                                        <p:tgtEl>
                                          <p:spTgt spid="365579"/>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65580"/>
                                        </p:tgtEl>
                                        <p:attrNameLst>
                                          <p:attrName>style.visibility</p:attrName>
                                        </p:attrNameLst>
                                      </p:cBhvr>
                                      <p:to>
                                        <p:strVal val="visible"/>
                                      </p:to>
                                    </p:set>
                                    <p:animEffect transition="in" filter="blinds(horizontal)">
                                      <p:cBhvr>
                                        <p:cTn id="22" dur="500"/>
                                        <p:tgtEl>
                                          <p:spTgt spid="365580"/>
                                        </p:tgtEl>
                                      </p:cBhvr>
                                    </p:animEffect>
                                  </p:childTnLst>
                                </p:cTn>
                              </p:par>
                              <p:par>
                                <p:cTn id="23" presetID="3" presetClass="entr" presetSubtype="10" fill="hold" nodeType="withEffect">
                                  <p:stCondLst>
                                    <p:cond delay="0"/>
                                  </p:stCondLst>
                                  <p:childTnLst>
                                    <p:set>
                                      <p:cBhvr>
                                        <p:cTn id="24" dur="1" fill="hold">
                                          <p:stCondLst>
                                            <p:cond delay="0"/>
                                          </p:stCondLst>
                                        </p:cTn>
                                        <p:tgtEl>
                                          <p:spTgt spid="365585"/>
                                        </p:tgtEl>
                                        <p:attrNameLst>
                                          <p:attrName>style.visibility</p:attrName>
                                        </p:attrNameLst>
                                      </p:cBhvr>
                                      <p:to>
                                        <p:strVal val="visible"/>
                                      </p:to>
                                    </p:set>
                                    <p:animEffect transition="in" filter="blinds(horizontal)">
                                      <p:cBhvr>
                                        <p:cTn id="25" dur="500"/>
                                        <p:tgtEl>
                                          <p:spTgt spid="365585"/>
                                        </p:tgtEl>
                                      </p:cBhvr>
                                    </p:animEffect>
                                  </p:childTnLst>
                                </p:cTn>
                              </p:par>
                              <p:par>
                                <p:cTn id="26" presetID="3" presetClass="entr" presetSubtype="10" fill="hold" nodeType="withEffect">
                                  <p:stCondLst>
                                    <p:cond delay="0"/>
                                  </p:stCondLst>
                                  <p:childTnLst>
                                    <p:set>
                                      <p:cBhvr>
                                        <p:cTn id="27" dur="1" fill="hold">
                                          <p:stCondLst>
                                            <p:cond delay="0"/>
                                          </p:stCondLst>
                                        </p:cTn>
                                        <p:tgtEl>
                                          <p:spTgt spid="365588"/>
                                        </p:tgtEl>
                                        <p:attrNameLst>
                                          <p:attrName>style.visibility</p:attrName>
                                        </p:attrNameLst>
                                      </p:cBhvr>
                                      <p:to>
                                        <p:strVal val="visible"/>
                                      </p:to>
                                    </p:set>
                                    <p:animEffect transition="in" filter="blinds(horizontal)">
                                      <p:cBhvr>
                                        <p:cTn id="28" dur="500"/>
                                        <p:tgtEl>
                                          <p:spTgt spid="365588"/>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65591"/>
                                        </p:tgtEl>
                                        <p:attrNameLst>
                                          <p:attrName>style.visibility</p:attrName>
                                        </p:attrNameLst>
                                      </p:cBhvr>
                                      <p:to>
                                        <p:strVal val="visible"/>
                                      </p:to>
                                    </p:set>
                                    <p:animEffect transition="in" filter="blinds(horizontal)">
                                      <p:cBhvr>
                                        <p:cTn id="31" dur="500"/>
                                        <p:tgtEl>
                                          <p:spTgt spid="365591"/>
                                        </p:tgtEl>
                                      </p:cBhvr>
                                    </p:animEffect>
                                  </p:childTnLst>
                                </p:cTn>
                              </p:par>
                              <p:par>
                                <p:cTn id="32" presetID="3" presetClass="entr" presetSubtype="10" fill="hold" nodeType="withEffect">
                                  <p:stCondLst>
                                    <p:cond delay="0"/>
                                  </p:stCondLst>
                                  <p:childTnLst>
                                    <p:set>
                                      <p:cBhvr>
                                        <p:cTn id="33" dur="1" fill="hold">
                                          <p:stCondLst>
                                            <p:cond delay="0"/>
                                          </p:stCondLst>
                                        </p:cTn>
                                        <p:tgtEl>
                                          <p:spTgt spid="365592"/>
                                        </p:tgtEl>
                                        <p:attrNameLst>
                                          <p:attrName>style.visibility</p:attrName>
                                        </p:attrNameLst>
                                      </p:cBhvr>
                                      <p:to>
                                        <p:strVal val="visible"/>
                                      </p:to>
                                    </p:set>
                                    <p:animEffect transition="in" filter="blinds(horizontal)">
                                      <p:cBhvr>
                                        <p:cTn id="34" dur="500"/>
                                        <p:tgtEl>
                                          <p:spTgt spid="365592"/>
                                        </p:tgtEl>
                                      </p:cBhvr>
                                    </p:animEffect>
                                  </p:childTnLst>
                                </p:cTn>
                              </p:par>
                              <p:par>
                                <p:cTn id="35" presetID="3" presetClass="entr" presetSubtype="10" fill="hold" nodeType="withEffect">
                                  <p:stCondLst>
                                    <p:cond delay="0"/>
                                  </p:stCondLst>
                                  <p:childTnLst>
                                    <p:set>
                                      <p:cBhvr>
                                        <p:cTn id="36" dur="1" fill="hold">
                                          <p:stCondLst>
                                            <p:cond delay="0"/>
                                          </p:stCondLst>
                                        </p:cTn>
                                        <p:tgtEl>
                                          <p:spTgt spid="365595"/>
                                        </p:tgtEl>
                                        <p:attrNameLst>
                                          <p:attrName>style.visibility</p:attrName>
                                        </p:attrNameLst>
                                      </p:cBhvr>
                                      <p:to>
                                        <p:strVal val="visible"/>
                                      </p:to>
                                    </p:set>
                                    <p:animEffect transition="in" filter="blinds(horizontal)">
                                      <p:cBhvr>
                                        <p:cTn id="37" dur="500"/>
                                        <p:tgtEl>
                                          <p:spTgt spid="365595"/>
                                        </p:tgtEl>
                                      </p:cBhvr>
                                    </p:animEffect>
                                  </p:childTnLst>
                                </p:cTn>
                              </p:par>
                              <p:par>
                                <p:cTn id="38" presetID="3" presetClass="entr" presetSubtype="10" fill="hold" nodeType="withEffect">
                                  <p:stCondLst>
                                    <p:cond delay="0"/>
                                  </p:stCondLst>
                                  <p:childTnLst>
                                    <p:set>
                                      <p:cBhvr>
                                        <p:cTn id="39" dur="1" fill="hold">
                                          <p:stCondLst>
                                            <p:cond delay="0"/>
                                          </p:stCondLst>
                                        </p:cTn>
                                        <p:tgtEl>
                                          <p:spTgt spid="365600"/>
                                        </p:tgtEl>
                                        <p:attrNameLst>
                                          <p:attrName>style.visibility</p:attrName>
                                        </p:attrNameLst>
                                      </p:cBhvr>
                                      <p:to>
                                        <p:strVal val="visible"/>
                                      </p:to>
                                    </p:set>
                                    <p:animEffect transition="in" filter="blinds(horizontal)">
                                      <p:cBhvr>
                                        <p:cTn id="40" dur="500"/>
                                        <p:tgtEl>
                                          <p:spTgt spid="365600"/>
                                        </p:tgtEl>
                                      </p:cBhvr>
                                    </p:animEffect>
                                  </p:childTnLst>
                                </p:cTn>
                              </p:par>
                              <p:par>
                                <p:cTn id="41" presetID="3" presetClass="entr" presetSubtype="10" fill="hold" nodeType="withEffect">
                                  <p:stCondLst>
                                    <p:cond delay="0"/>
                                  </p:stCondLst>
                                  <p:childTnLst>
                                    <p:set>
                                      <p:cBhvr>
                                        <p:cTn id="42" dur="1" fill="hold">
                                          <p:stCondLst>
                                            <p:cond delay="0"/>
                                          </p:stCondLst>
                                        </p:cTn>
                                        <p:tgtEl>
                                          <p:spTgt spid="365603"/>
                                        </p:tgtEl>
                                        <p:attrNameLst>
                                          <p:attrName>style.visibility</p:attrName>
                                        </p:attrNameLst>
                                      </p:cBhvr>
                                      <p:to>
                                        <p:strVal val="visible"/>
                                      </p:to>
                                    </p:set>
                                    <p:animEffect transition="in" filter="blinds(horizontal)">
                                      <p:cBhvr>
                                        <p:cTn id="43" dur="500"/>
                                        <p:tgtEl>
                                          <p:spTgt spid="365603"/>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365606"/>
                                        </p:tgtEl>
                                        <p:attrNameLst>
                                          <p:attrName>style.visibility</p:attrName>
                                        </p:attrNameLst>
                                      </p:cBhvr>
                                      <p:to>
                                        <p:strVal val="visible"/>
                                      </p:to>
                                    </p:set>
                                    <p:animEffect transition="in" filter="blinds(horizontal)">
                                      <p:cBhvr>
                                        <p:cTn id="46" dur="500"/>
                                        <p:tgtEl>
                                          <p:spTgt spid="365606"/>
                                        </p:tgtEl>
                                      </p:cBhvr>
                                    </p:animEffect>
                                  </p:childTnLst>
                                </p:cTn>
                              </p:par>
                              <p:par>
                                <p:cTn id="47" presetID="3" presetClass="entr" presetSubtype="10" fill="hold" nodeType="withEffect">
                                  <p:stCondLst>
                                    <p:cond delay="0"/>
                                  </p:stCondLst>
                                  <p:childTnLst>
                                    <p:set>
                                      <p:cBhvr>
                                        <p:cTn id="48" dur="1" fill="hold">
                                          <p:stCondLst>
                                            <p:cond delay="0"/>
                                          </p:stCondLst>
                                        </p:cTn>
                                        <p:tgtEl>
                                          <p:spTgt spid="365607"/>
                                        </p:tgtEl>
                                        <p:attrNameLst>
                                          <p:attrName>style.visibility</p:attrName>
                                        </p:attrNameLst>
                                      </p:cBhvr>
                                      <p:to>
                                        <p:strVal val="visible"/>
                                      </p:to>
                                    </p:set>
                                    <p:animEffect transition="in" filter="blinds(horizontal)">
                                      <p:cBhvr>
                                        <p:cTn id="49" dur="500"/>
                                        <p:tgtEl>
                                          <p:spTgt spid="365607"/>
                                        </p:tgtEl>
                                      </p:cBhvr>
                                    </p:animEffect>
                                  </p:childTnLst>
                                </p:cTn>
                              </p:par>
                              <p:par>
                                <p:cTn id="50" presetID="3" presetClass="entr" presetSubtype="10" fill="hold" nodeType="withEffect">
                                  <p:stCondLst>
                                    <p:cond delay="0"/>
                                  </p:stCondLst>
                                  <p:childTnLst>
                                    <p:set>
                                      <p:cBhvr>
                                        <p:cTn id="51" dur="1" fill="hold">
                                          <p:stCondLst>
                                            <p:cond delay="0"/>
                                          </p:stCondLst>
                                        </p:cTn>
                                        <p:tgtEl>
                                          <p:spTgt spid="365610"/>
                                        </p:tgtEl>
                                        <p:attrNameLst>
                                          <p:attrName>style.visibility</p:attrName>
                                        </p:attrNameLst>
                                      </p:cBhvr>
                                      <p:to>
                                        <p:strVal val="visible"/>
                                      </p:to>
                                    </p:set>
                                    <p:animEffect transition="in" filter="blinds(horizontal)">
                                      <p:cBhvr>
                                        <p:cTn id="52" dur="500"/>
                                        <p:tgtEl>
                                          <p:spTgt spid="36561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65572"/>
                                        </p:tgtEl>
                                        <p:attrNameLst>
                                          <p:attrName>style.visibility</p:attrName>
                                        </p:attrNameLst>
                                      </p:cBhvr>
                                      <p:to>
                                        <p:strVal val="visible"/>
                                      </p:to>
                                    </p:set>
                                    <p:animEffect transition="in" filter="blinds(horizontal)">
                                      <p:cBhvr>
                                        <p:cTn id="57" dur="500"/>
                                        <p:tgtEl>
                                          <p:spTgt spid="365572"/>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365574"/>
                                        </p:tgtEl>
                                        <p:attrNameLst>
                                          <p:attrName>style.visibility</p:attrName>
                                        </p:attrNameLst>
                                      </p:cBhvr>
                                      <p:to>
                                        <p:strVal val="visible"/>
                                      </p:to>
                                    </p:set>
                                    <p:animEffect transition="in" filter="blinds(horizontal)">
                                      <p:cBhvr>
                                        <p:cTn id="60" dur="500"/>
                                        <p:tgtEl>
                                          <p:spTgt spid="365574"/>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365576"/>
                                        </p:tgtEl>
                                        <p:attrNameLst>
                                          <p:attrName>style.visibility</p:attrName>
                                        </p:attrNameLst>
                                      </p:cBhvr>
                                      <p:to>
                                        <p:strVal val="visible"/>
                                      </p:to>
                                    </p:set>
                                    <p:animEffect transition="in" filter="blinds(horizontal)">
                                      <p:cBhvr>
                                        <p:cTn id="63" dur="500"/>
                                        <p:tgtEl>
                                          <p:spTgt spid="365576"/>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365578"/>
                                        </p:tgtEl>
                                        <p:attrNameLst>
                                          <p:attrName>style.visibility</p:attrName>
                                        </p:attrNameLst>
                                      </p:cBhvr>
                                      <p:to>
                                        <p:strVal val="visible"/>
                                      </p:to>
                                    </p:set>
                                    <p:animEffect transition="in" filter="blinds(horizontal)">
                                      <p:cBhvr>
                                        <p:cTn id="66" dur="500"/>
                                        <p:tgtEl>
                                          <p:spTgt spid="365578"/>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365581"/>
                                        </p:tgtEl>
                                        <p:attrNameLst>
                                          <p:attrName>style.visibility</p:attrName>
                                        </p:attrNameLst>
                                      </p:cBhvr>
                                      <p:to>
                                        <p:strVal val="visible"/>
                                      </p:to>
                                    </p:set>
                                    <p:animEffect transition="in" filter="blinds(horizontal)">
                                      <p:cBhvr>
                                        <p:cTn id="69" dur="500"/>
                                        <p:tgtEl>
                                          <p:spTgt spid="365581"/>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365582"/>
                                        </p:tgtEl>
                                        <p:attrNameLst>
                                          <p:attrName>style.visibility</p:attrName>
                                        </p:attrNameLst>
                                      </p:cBhvr>
                                      <p:to>
                                        <p:strVal val="visible"/>
                                      </p:to>
                                    </p:set>
                                    <p:animEffect transition="in" filter="blinds(horizontal)">
                                      <p:cBhvr>
                                        <p:cTn id="72" dur="500"/>
                                        <p:tgtEl>
                                          <p:spTgt spid="365582"/>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365583"/>
                                        </p:tgtEl>
                                        <p:attrNameLst>
                                          <p:attrName>style.visibility</p:attrName>
                                        </p:attrNameLst>
                                      </p:cBhvr>
                                      <p:to>
                                        <p:strVal val="visible"/>
                                      </p:to>
                                    </p:set>
                                    <p:animEffect transition="in" filter="blinds(horizontal)">
                                      <p:cBhvr>
                                        <p:cTn id="75" dur="500"/>
                                        <p:tgtEl>
                                          <p:spTgt spid="365583"/>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365584"/>
                                        </p:tgtEl>
                                        <p:attrNameLst>
                                          <p:attrName>style.visibility</p:attrName>
                                        </p:attrNameLst>
                                      </p:cBhvr>
                                      <p:to>
                                        <p:strVal val="visible"/>
                                      </p:to>
                                    </p:set>
                                    <p:animEffect transition="in" filter="blinds(horizontal)">
                                      <p:cBhvr>
                                        <p:cTn id="78" dur="500"/>
                                        <p:tgtEl>
                                          <p:spTgt spid="365584"/>
                                        </p:tgtEl>
                                      </p:cBhvr>
                                    </p:animEffect>
                                  </p:childTnLst>
                                </p:cTn>
                              </p:par>
                              <p:par>
                                <p:cTn id="79" presetID="3" presetClass="entr" presetSubtype="10" fill="hold" nodeType="withEffect">
                                  <p:stCondLst>
                                    <p:cond delay="0"/>
                                  </p:stCondLst>
                                  <p:childTnLst>
                                    <p:set>
                                      <p:cBhvr>
                                        <p:cTn id="80" dur="1" fill="hold">
                                          <p:stCondLst>
                                            <p:cond delay="0"/>
                                          </p:stCondLst>
                                        </p:cTn>
                                        <p:tgtEl>
                                          <p:spTgt spid="365613"/>
                                        </p:tgtEl>
                                        <p:attrNameLst>
                                          <p:attrName>style.visibility</p:attrName>
                                        </p:attrNameLst>
                                      </p:cBhvr>
                                      <p:to>
                                        <p:strVal val="visible"/>
                                      </p:to>
                                    </p:set>
                                    <p:animEffect transition="in" filter="blinds(horizontal)">
                                      <p:cBhvr>
                                        <p:cTn id="81" dur="500"/>
                                        <p:tgtEl>
                                          <p:spTgt spid="365613"/>
                                        </p:tgtEl>
                                      </p:cBhvr>
                                    </p:animEffect>
                                  </p:childTnLst>
                                </p:cTn>
                              </p:par>
                              <p:par>
                                <p:cTn id="82" presetID="3" presetClass="entr" presetSubtype="10" fill="hold" nodeType="withEffect">
                                  <p:stCondLst>
                                    <p:cond delay="0"/>
                                  </p:stCondLst>
                                  <p:childTnLst>
                                    <p:set>
                                      <p:cBhvr>
                                        <p:cTn id="83" dur="1" fill="hold">
                                          <p:stCondLst>
                                            <p:cond delay="0"/>
                                          </p:stCondLst>
                                        </p:cTn>
                                        <p:tgtEl>
                                          <p:spTgt spid="365616"/>
                                        </p:tgtEl>
                                        <p:attrNameLst>
                                          <p:attrName>style.visibility</p:attrName>
                                        </p:attrNameLst>
                                      </p:cBhvr>
                                      <p:to>
                                        <p:strVal val="visible"/>
                                      </p:to>
                                    </p:set>
                                    <p:animEffect transition="in" filter="blinds(horizontal)">
                                      <p:cBhvr>
                                        <p:cTn id="84" dur="500"/>
                                        <p:tgtEl>
                                          <p:spTgt spid="365616"/>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365619"/>
                                        </p:tgtEl>
                                        <p:attrNameLst>
                                          <p:attrName>style.visibility</p:attrName>
                                        </p:attrNameLst>
                                      </p:cBhvr>
                                      <p:to>
                                        <p:strVal val="visible"/>
                                      </p:to>
                                    </p:set>
                                    <p:animEffect transition="in" filter="blinds(horizontal)">
                                      <p:cBhvr>
                                        <p:cTn id="87" dur="500"/>
                                        <p:tgtEl>
                                          <p:spTgt spid="365619"/>
                                        </p:tgtEl>
                                      </p:cBhvr>
                                    </p:animEffect>
                                  </p:childTnLst>
                                </p:cTn>
                              </p:par>
                              <p:par>
                                <p:cTn id="88" presetID="3" presetClass="entr" presetSubtype="10" fill="hold" nodeType="withEffect">
                                  <p:stCondLst>
                                    <p:cond delay="0"/>
                                  </p:stCondLst>
                                  <p:childTnLst>
                                    <p:set>
                                      <p:cBhvr>
                                        <p:cTn id="89" dur="1" fill="hold">
                                          <p:stCondLst>
                                            <p:cond delay="0"/>
                                          </p:stCondLst>
                                        </p:cTn>
                                        <p:tgtEl>
                                          <p:spTgt spid="365620"/>
                                        </p:tgtEl>
                                        <p:attrNameLst>
                                          <p:attrName>style.visibility</p:attrName>
                                        </p:attrNameLst>
                                      </p:cBhvr>
                                      <p:to>
                                        <p:strVal val="visible"/>
                                      </p:to>
                                    </p:set>
                                    <p:animEffect transition="in" filter="blinds(horizontal)">
                                      <p:cBhvr>
                                        <p:cTn id="90" dur="500"/>
                                        <p:tgtEl>
                                          <p:spTgt spid="365620"/>
                                        </p:tgtEl>
                                      </p:cBhvr>
                                    </p:animEffect>
                                  </p:childTnLst>
                                </p:cTn>
                              </p:par>
                              <p:par>
                                <p:cTn id="91" presetID="3" presetClass="entr" presetSubtype="10" fill="hold" nodeType="withEffect">
                                  <p:stCondLst>
                                    <p:cond delay="0"/>
                                  </p:stCondLst>
                                  <p:childTnLst>
                                    <p:set>
                                      <p:cBhvr>
                                        <p:cTn id="92" dur="1" fill="hold">
                                          <p:stCondLst>
                                            <p:cond delay="0"/>
                                          </p:stCondLst>
                                        </p:cTn>
                                        <p:tgtEl>
                                          <p:spTgt spid="365623"/>
                                        </p:tgtEl>
                                        <p:attrNameLst>
                                          <p:attrName>style.visibility</p:attrName>
                                        </p:attrNameLst>
                                      </p:cBhvr>
                                      <p:to>
                                        <p:strVal val="visible"/>
                                      </p:to>
                                    </p:set>
                                    <p:animEffect transition="in" filter="blinds(horizontal)">
                                      <p:cBhvr>
                                        <p:cTn id="93" dur="500"/>
                                        <p:tgtEl>
                                          <p:spTgt spid="365623"/>
                                        </p:tgtEl>
                                      </p:cBhvr>
                                    </p:animEffect>
                                  </p:childTnLst>
                                </p:cTn>
                              </p:par>
                              <p:par>
                                <p:cTn id="94" presetID="3" presetClass="entr" presetSubtype="10" fill="hold" nodeType="withEffect">
                                  <p:stCondLst>
                                    <p:cond delay="0"/>
                                  </p:stCondLst>
                                  <p:childTnLst>
                                    <p:set>
                                      <p:cBhvr>
                                        <p:cTn id="95" dur="1" fill="hold">
                                          <p:stCondLst>
                                            <p:cond delay="0"/>
                                          </p:stCondLst>
                                        </p:cTn>
                                        <p:tgtEl>
                                          <p:spTgt spid="365626"/>
                                        </p:tgtEl>
                                        <p:attrNameLst>
                                          <p:attrName>style.visibility</p:attrName>
                                        </p:attrNameLst>
                                      </p:cBhvr>
                                      <p:to>
                                        <p:strVal val="visible"/>
                                      </p:to>
                                    </p:set>
                                    <p:animEffect transition="in" filter="blinds(horizontal)">
                                      <p:cBhvr>
                                        <p:cTn id="96" dur="500"/>
                                        <p:tgtEl>
                                          <p:spTgt spid="365626"/>
                                        </p:tgtEl>
                                      </p:cBhvr>
                                    </p:animEffect>
                                  </p:childTnLst>
                                </p:cTn>
                              </p:par>
                              <p:par>
                                <p:cTn id="97" presetID="3" presetClass="entr" presetSubtype="10" fill="hold" grpId="0" nodeType="withEffect">
                                  <p:stCondLst>
                                    <p:cond delay="0"/>
                                  </p:stCondLst>
                                  <p:childTnLst>
                                    <p:set>
                                      <p:cBhvr>
                                        <p:cTn id="98" dur="1" fill="hold">
                                          <p:stCondLst>
                                            <p:cond delay="0"/>
                                          </p:stCondLst>
                                        </p:cTn>
                                        <p:tgtEl>
                                          <p:spTgt spid="365629"/>
                                        </p:tgtEl>
                                        <p:attrNameLst>
                                          <p:attrName>style.visibility</p:attrName>
                                        </p:attrNameLst>
                                      </p:cBhvr>
                                      <p:to>
                                        <p:strVal val="visible"/>
                                      </p:to>
                                    </p:set>
                                    <p:animEffect transition="in" filter="blinds(horizontal)">
                                      <p:cBhvr>
                                        <p:cTn id="99" dur="500"/>
                                        <p:tgtEl>
                                          <p:spTgt spid="365629"/>
                                        </p:tgtEl>
                                      </p:cBhvr>
                                    </p:animEffect>
                                  </p:childTnLst>
                                </p:cTn>
                              </p:par>
                              <p:par>
                                <p:cTn id="100" presetID="3" presetClass="entr" presetSubtype="10" fill="hold" nodeType="withEffect">
                                  <p:stCondLst>
                                    <p:cond delay="0"/>
                                  </p:stCondLst>
                                  <p:childTnLst>
                                    <p:set>
                                      <p:cBhvr>
                                        <p:cTn id="101" dur="1" fill="hold">
                                          <p:stCondLst>
                                            <p:cond delay="0"/>
                                          </p:stCondLst>
                                        </p:cTn>
                                        <p:tgtEl>
                                          <p:spTgt spid="365630"/>
                                        </p:tgtEl>
                                        <p:attrNameLst>
                                          <p:attrName>style.visibility</p:attrName>
                                        </p:attrNameLst>
                                      </p:cBhvr>
                                      <p:to>
                                        <p:strVal val="visible"/>
                                      </p:to>
                                    </p:set>
                                    <p:animEffect transition="in" filter="blinds(horizontal)">
                                      <p:cBhvr>
                                        <p:cTn id="102" dur="500"/>
                                        <p:tgtEl>
                                          <p:spTgt spid="365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5571" grpId="0" animBg="1"/>
      <p:bldP spid="365572" grpId="0" animBg="1"/>
      <p:bldP spid="365573" grpId="0" animBg="1"/>
      <p:bldP spid="365574" grpId="0" animBg="1"/>
      <p:bldP spid="365575" grpId="0" animBg="1"/>
      <p:bldP spid="365576" grpId="0" animBg="1"/>
      <p:bldP spid="365577" grpId="0" animBg="1"/>
      <p:bldP spid="365578" grpId="0" animBg="1"/>
      <p:bldP spid="365579" grpId="0" animBg="1"/>
      <p:bldP spid="365580" grpId="0" animBg="1"/>
      <p:bldP spid="365581" grpId="0" animBg="1"/>
      <p:bldP spid="365582" grpId="0" animBg="1"/>
      <p:bldP spid="365583" grpId="0" animBg="1"/>
      <p:bldP spid="365584" grpId="0" animBg="1"/>
      <p:bldP spid="365591" grpId="0" animBg="1"/>
      <p:bldP spid="365606" grpId="0" animBg="1"/>
      <p:bldP spid="365619" grpId="0" animBg="1"/>
      <p:bldP spid="36562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R1tFr0AfsE6nTC6lJZMOUw"/>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Q132IYDT1U.psvsralMr.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R1tFr0AfsE6nTC6lJZMOU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uATUFUVuU2qIhBPsRllu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R1tFr0AfsE6nTC6lJZMOU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Up2ABbl2Q0mRbeSW777Uk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Q132IYDT1U.psvsralMr.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uATUFUVuU2qIhBPsRllu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R1tFr0AfsE6nTC6lJZMOU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Up2ABbl2Q0mRbeSW777Uk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Q132IYDT1U.psvsralMr.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Up2ABbl2Q0mRbeSW777Uk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uATUFUVuU2qIhBPsRllu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Q132IYDT1U.psvsralMr.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R1tFr0AfsE6nTC6lJZMOU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uATUFUVuU2qIhBPsRllu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Q132IYDT1U.psvsralMr.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Q132IYDT1U.psvsralMr.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R1tFr0AfsE6nTC6lJZMOU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Up2ABbl2Q0mRbeSW777UkA"/>
</p:tagLst>
</file>

<file path=ppt/theme/theme1.xml><?xml version="1.0" encoding="utf-8"?>
<a:theme xmlns:a="http://schemas.openxmlformats.org/drawingml/2006/main" name="Blank Presentation">
  <a:themeElements>
    <a:clrScheme name="">
      <a:dk1>
        <a:srgbClr val="000000"/>
      </a:dk1>
      <a:lt1>
        <a:srgbClr val="FFFFFF"/>
      </a:lt1>
      <a:dk2>
        <a:srgbClr val="000000"/>
      </a:dk2>
      <a:lt2>
        <a:srgbClr val="000000"/>
      </a:lt2>
      <a:accent1>
        <a:srgbClr val="000000"/>
      </a:accent1>
      <a:accent2>
        <a:srgbClr val="FDE3BA"/>
      </a:accent2>
      <a:accent3>
        <a:srgbClr val="FFFFFF"/>
      </a:accent3>
      <a:accent4>
        <a:srgbClr val="000000"/>
      </a:accent4>
      <a:accent5>
        <a:srgbClr val="AAAAAA"/>
      </a:accent5>
      <a:accent6>
        <a:srgbClr val="E5CEA8"/>
      </a:accent6>
      <a:hlink>
        <a:srgbClr val="F57B49"/>
      </a:hlink>
      <a:folHlink>
        <a:srgbClr val="618FFD"/>
      </a:folHlink>
    </a:clrScheme>
    <a:fontScheme name="Blank Presentatio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79388" marR="0" indent="-179388" algn="l" defTabSz="914400" rtl="0" eaLnBrk="0" fontAlgn="base" latinLnBrk="0" hangingPunct="0">
          <a:lnSpc>
            <a:spcPct val="100000"/>
          </a:lnSpc>
          <a:spcBef>
            <a:spcPct val="0"/>
          </a:spcBef>
          <a:spcAft>
            <a:spcPct val="0"/>
          </a:spcAft>
          <a:buClrTx/>
          <a:buSzTx/>
          <a:buFontTx/>
          <a:buChar char="•"/>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79388" marR="0" indent="-179388" algn="l" defTabSz="914400" rtl="0" eaLnBrk="0" fontAlgn="base" latinLnBrk="0" hangingPunct="0">
          <a:lnSpc>
            <a:spcPct val="100000"/>
          </a:lnSpc>
          <a:spcBef>
            <a:spcPct val="0"/>
          </a:spcBef>
          <a:spcAft>
            <a:spcPct val="0"/>
          </a:spcAft>
          <a:buClrTx/>
          <a:buSzTx/>
          <a:buFontTx/>
          <a:buChar char="•"/>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
      <a:dk1>
        <a:srgbClr val="000000"/>
      </a:dk1>
      <a:lt1>
        <a:srgbClr val="FFFFFF"/>
      </a:lt1>
      <a:dk2>
        <a:srgbClr val="000000"/>
      </a:dk2>
      <a:lt2>
        <a:srgbClr val="000000"/>
      </a:lt2>
      <a:accent1>
        <a:srgbClr val="000000"/>
      </a:accent1>
      <a:accent2>
        <a:srgbClr val="FDE3BA"/>
      </a:accent2>
      <a:accent3>
        <a:srgbClr val="FFFFFF"/>
      </a:accent3>
      <a:accent4>
        <a:srgbClr val="000000"/>
      </a:accent4>
      <a:accent5>
        <a:srgbClr val="AAAAAA"/>
      </a:accent5>
      <a:accent6>
        <a:srgbClr val="E5CEA8"/>
      </a:accent6>
      <a:hlink>
        <a:srgbClr val="F57B49"/>
      </a:hlink>
      <a:folHlink>
        <a:srgbClr val="618FFD"/>
      </a:folHlink>
    </a:clrScheme>
    <a:fontScheme name="1_Blank Presentatio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79388" marR="0" indent="-179388" algn="l" defTabSz="914400" rtl="0" eaLnBrk="0" fontAlgn="base" latinLnBrk="0" hangingPunct="0">
          <a:lnSpc>
            <a:spcPct val="100000"/>
          </a:lnSpc>
          <a:spcBef>
            <a:spcPct val="0"/>
          </a:spcBef>
          <a:spcAft>
            <a:spcPct val="0"/>
          </a:spcAft>
          <a:buClrTx/>
          <a:buSzTx/>
          <a:buFontTx/>
          <a:buChar char="•"/>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79388" marR="0" indent="-179388" algn="l" defTabSz="914400" rtl="0" eaLnBrk="0" fontAlgn="base" latinLnBrk="0" hangingPunct="0">
          <a:lnSpc>
            <a:spcPct val="100000"/>
          </a:lnSpc>
          <a:spcBef>
            <a:spcPct val="0"/>
          </a:spcBef>
          <a:spcAft>
            <a:spcPct val="0"/>
          </a:spcAft>
          <a:buClrTx/>
          <a:buSzTx/>
          <a:buFontTx/>
          <a:buChar char="•"/>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P:\Blank Presentation.pot</Template>
  <TotalTime>0</TotalTime>
  <Words>733</Words>
  <Application>Microsoft Office PowerPoint</Application>
  <PresentationFormat>A4-Papier (210x297 mm)</PresentationFormat>
  <Paragraphs>163</Paragraphs>
  <Slides>6</Slides>
  <Notes>6</Notes>
  <HiddenSlides>0</HiddenSlides>
  <MMClips>0</MMClips>
  <ScaleCrop>false</ScaleCrop>
  <HeadingPairs>
    <vt:vector size="8" baseType="variant">
      <vt:variant>
        <vt:lpstr>Verwendete Schriftarten</vt:lpstr>
      </vt:variant>
      <vt:variant>
        <vt:i4>4</vt:i4>
      </vt:variant>
      <vt:variant>
        <vt:lpstr>Design</vt:lpstr>
      </vt:variant>
      <vt:variant>
        <vt:i4>2</vt:i4>
      </vt:variant>
      <vt:variant>
        <vt:lpstr>Eingebettete OLE-Server</vt:lpstr>
      </vt:variant>
      <vt:variant>
        <vt:i4>1</vt:i4>
      </vt:variant>
      <vt:variant>
        <vt:lpstr>Folientitel</vt:lpstr>
      </vt:variant>
      <vt:variant>
        <vt:i4>6</vt:i4>
      </vt:variant>
    </vt:vector>
  </HeadingPairs>
  <TitlesOfParts>
    <vt:vector size="13" baseType="lpstr">
      <vt:lpstr>Times New Roman</vt:lpstr>
      <vt:lpstr>Arial</vt:lpstr>
      <vt:lpstr>Wingdings</vt:lpstr>
      <vt:lpstr>Symbol</vt:lpstr>
      <vt:lpstr>Blank Presentation</vt:lpstr>
      <vt:lpstr>1_Blank Presentation</vt:lpstr>
      <vt:lpstr>Microsoft Clip Gallery</vt:lpstr>
      <vt:lpstr>DAS VIER-FELDER-PORTFOLIO DER  BOSTON CONSULTING GROUP</vt:lpstr>
      <vt:lpstr>VERWENDUNG DES BCG PORTFOLIOS FÜR DIE BEWERTUNG STRATEGISCHER GESCHÄFTSFELDER</vt:lpstr>
      <vt:lpstr>KERNFRAGEN FÜR DIE ANALYSE DES PRODUKT- UND KUNDENPORTFOLIOS</vt:lpstr>
      <vt:lpstr>TEMPLATE FÜR DIE ERFASSUNG VON FORSCHUNGS- UND ENTWICKLUNGSPROJEKTEN Beispiel</vt:lpstr>
      <vt:lpstr>VISUALISIERUNG DES FORSCHUNGS- UND  ENTWICKLUNGS-PORTFOLIOS Potenzial vs. Erfolgswahrscheinlichkeit</vt:lpstr>
      <vt:lpstr>TEMPLATE FÜR DIE SWOT-ANALYSE</vt:lpstr>
    </vt:vector>
  </TitlesOfParts>
  <Company>The Boston Consulting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BCG London</dc:creator>
  <cp:lastModifiedBy>Markus Kottbauer</cp:lastModifiedBy>
  <cp:revision>301</cp:revision>
  <cp:lastPrinted>2000-02-22T11:36:59Z</cp:lastPrinted>
  <dcterms:created xsi:type="dcterms:W3CDTF">2000-02-22T09:12:22Z</dcterms:created>
  <dcterms:modified xsi:type="dcterms:W3CDTF">2013-10-29T06:11:35Z</dcterms:modified>
</cp:coreProperties>
</file>